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5F9_C1AF639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36" r:id="rId5"/>
    <p:sldMasterId id="2147484954" r:id="rId6"/>
    <p:sldMasterId id="2147484980" r:id="rId7"/>
    <p:sldMasterId id="2147485004" r:id="rId8"/>
  </p:sldMasterIdLst>
  <p:notesMasterIdLst>
    <p:notesMasterId r:id="rId45"/>
  </p:notesMasterIdLst>
  <p:handoutMasterIdLst>
    <p:handoutMasterId r:id="rId46"/>
  </p:handoutMasterIdLst>
  <p:sldIdLst>
    <p:sldId id="2056" r:id="rId9"/>
    <p:sldId id="2054" r:id="rId10"/>
    <p:sldId id="271" r:id="rId11"/>
    <p:sldId id="1720" r:id="rId12"/>
    <p:sldId id="1529" r:id="rId13"/>
    <p:sldId id="1727" r:id="rId14"/>
    <p:sldId id="2076138898" r:id="rId15"/>
    <p:sldId id="2134806169" r:id="rId16"/>
    <p:sldId id="2134806170" r:id="rId17"/>
    <p:sldId id="2101" r:id="rId18"/>
    <p:sldId id="2076137654" r:id="rId19"/>
    <p:sldId id="2076137655" r:id="rId20"/>
    <p:sldId id="2076137656" r:id="rId21"/>
    <p:sldId id="267" r:id="rId22"/>
    <p:sldId id="2076138890" r:id="rId23"/>
    <p:sldId id="2076138888" r:id="rId24"/>
    <p:sldId id="1853" r:id="rId25"/>
    <p:sldId id="336" r:id="rId26"/>
    <p:sldId id="2069" r:id="rId27"/>
    <p:sldId id="2120" r:id="rId28"/>
    <p:sldId id="2121" r:id="rId29"/>
    <p:sldId id="2122" r:id="rId30"/>
    <p:sldId id="11640" r:id="rId31"/>
    <p:sldId id="2247" r:id="rId32"/>
    <p:sldId id="2076138887" r:id="rId33"/>
    <p:sldId id="2076137724" r:id="rId34"/>
    <p:sldId id="2076137725" r:id="rId35"/>
    <p:sldId id="2076138885" r:id="rId36"/>
    <p:sldId id="2076137668" r:id="rId37"/>
    <p:sldId id="2076137669" r:id="rId38"/>
    <p:sldId id="2076138886" r:id="rId39"/>
    <p:sldId id="2076138893" r:id="rId40"/>
    <p:sldId id="2076137718" r:id="rId41"/>
    <p:sldId id="1527" r:id="rId42"/>
    <p:sldId id="2076137658" r:id="rId43"/>
    <p:sldId id="1532"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56"/>
            <p14:sldId id="2054"/>
            <p14:sldId id="271"/>
            <p14:sldId id="1720"/>
            <p14:sldId id="1529"/>
            <p14:sldId id="1727"/>
            <p14:sldId id="2076138898"/>
            <p14:sldId id="2134806169"/>
            <p14:sldId id="2134806170"/>
            <p14:sldId id="2101"/>
            <p14:sldId id="2076137654"/>
            <p14:sldId id="2076137655"/>
            <p14:sldId id="2076137656"/>
            <p14:sldId id="267"/>
            <p14:sldId id="2076138890"/>
            <p14:sldId id="2076138888"/>
            <p14:sldId id="1853"/>
            <p14:sldId id="336"/>
            <p14:sldId id="2069"/>
            <p14:sldId id="2120"/>
            <p14:sldId id="2121"/>
            <p14:sldId id="2122"/>
            <p14:sldId id="11640"/>
            <p14:sldId id="2247"/>
            <p14:sldId id="2076138887"/>
            <p14:sldId id="2076137724"/>
            <p14:sldId id="2076137725"/>
            <p14:sldId id="2076138885"/>
            <p14:sldId id="2076137668"/>
            <p14:sldId id="2076137669"/>
            <p14:sldId id="2076138886"/>
            <p14:sldId id="2076138893"/>
            <p14:sldId id="2076137718"/>
            <p14:sldId id="1527"/>
            <p14:sldId id="207613765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089CD1-98C7-E98B-1765-6676EC2584CE}" name="Kyle Marsh (HE/HIM)" initials="K(" userId="S::kylemar@ntdev.microsoft.com::2343bb08-4e4c-4420-b17b-37e98b07279d" providerId="AD"/>
  <p188:author id="{A62796F0-F43D-17CD-9E68-DBEFCBB4F906}" name="Mark Morowczynski" initials="MM" userId="S::markmoro@microsoft.com::284d4ee5-54cc-4112-963e-62b50d6a072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C10"/>
    <a:srgbClr val="243A5E"/>
    <a:srgbClr val="000000"/>
    <a:srgbClr val="FFFFFF"/>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9E524-3B42-171E-BC11-7FCAB3779528}" v="3" dt="2022-10-31T16:20:38.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9" autoAdjust="0"/>
    <p:restoredTop sz="78613" autoAdjust="0"/>
  </p:normalViewPr>
  <p:slideViewPr>
    <p:cSldViewPr snapToGrid="0">
      <p:cViewPr varScale="1">
        <p:scale>
          <a:sx n="93" d="100"/>
          <a:sy n="93" d="100"/>
        </p:scale>
        <p:origin x="66" y="86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omments/modernComment_5F9_C1AF639D.xml><?xml version="1.0" encoding="utf-8"?>
<p188:cmLst xmlns:a="http://schemas.openxmlformats.org/drawingml/2006/main" xmlns:r="http://schemas.openxmlformats.org/officeDocument/2006/relationships" xmlns:p188="http://schemas.microsoft.com/office/powerpoint/2018/8/main">
  <p188:cm id="{7A619346-EF4D-401A-A3A3-F0C3F435D05B}" authorId="{F2089CD1-98C7-E98B-1765-6676EC2584CE}" created="2022-10-31T16:20:38.972">
    <pc:sldMkLst xmlns:pc="http://schemas.microsoft.com/office/powerpoint/2013/main/command">
      <pc:docMk/>
      <pc:sldMk cId="3249496989" sldId="1529"/>
    </pc:sldMkLst>
    <p188:txBody>
      <a:bodyPr/>
      <a:lstStyle/>
      <a:p>
        <a:r>
          <a:rPr lang="en-US"/>
          <a:t>Are you planning on doing the JS quickstart?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553E6-5AE9-47B3-8657-EBC27B92C806}" type="datetime8">
              <a:rPr lang="en-US" smtClean="0">
                <a:latin typeface="Segoe UI" pitchFamily="34" charset="0"/>
              </a:rPr>
              <a:t>10/31/2022 9:32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9DB4CED-79A0-496B-8B87-578EE66BE026}" type="datetime8">
              <a:rPr lang="en-US" smtClean="0"/>
              <a:t>10/31/2022 9:32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9DB4CED-79A0-496B-8B87-578EE66BE026}" type="datetime8">
              <a:rPr lang="en-US" smtClean="0"/>
              <a:t>10/31/2022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9076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dirty="0"/>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34B3B1-DAD5-48DF-B36F-DB16D6B5589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60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34B3B1-DAD5-48DF-B36F-DB16D6B5589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068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34B3B1-DAD5-48DF-B36F-DB16D6B5589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8627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1B7B6A-B270-4DF8-BA9D-F36C59E065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900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2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026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5F9B18-7F60-48C6-B9E6-F109D85CF727}" type="datetime8">
              <a:rPr lang="en-US" smtClean="0"/>
              <a:t>10/31/2022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593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5933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593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247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EB00A17-D1A1-4C63-983E-B88A47C82B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9966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34B3B1-DAD5-48DF-B36F-DB16D6B5589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156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1B7B6A-B270-4DF8-BA9D-F36C59E065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14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8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82FAF3C-B8E4-4B0F-AAB9-E0D047C929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0023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1B7B6A-B270-4DF8-BA9D-F36C59E065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338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5890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1B7B6A-B270-4DF8-BA9D-F36C59E065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044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37EED0-0F34-4AD1-8265-D4B51715E378}" type="datetime8">
              <a:rPr lang="en-US" smtClean="0"/>
              <a:t>10/31/2022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1B7B6A-B270-4DF8-BA9D-F36C59E065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939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07C9152-0D2F-4DAC-BF8D-8575F1447F89}" type="datetime8">
              <a:rPr lang="en-US" smtClean="0">
                <a:solidFill>
                  <a:prstClr val="black"/>
                </a:solidFill>
              </a:rPr>
              <a:t>10/31/2022 9:32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757795-A5FD-4205-981C-499BE3AE2AEE}" type="datetime8">
              <a:rPr lang="en-US" smtClean="0"/>
              <a:t>10/31/2022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Confidential. Shared under NDA.</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5F9B18-7F60-48C6-B9E6-F109D85CF727}" type="datetime8">
              <a:rPr lang="en-US" smtClean="0"/>
              <a:t>10/31/2022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explains what an Identity platform provides to an application. This primary is proving tokens to apps to accomplish 2 tasks. Authenticate the user to the app and authorize the app to call an API (resource). </a:t>
            </a:r>
          </a:p>
          <a:p>
            <a:r>
              <a:rPr lang="en-US"/>
              <a:t>Outside if these 2 core tasks, an Identity platform provides:</a:t>
            </a:r>
          </a:p>
          <a:p>
            <a:r>
              <a:rPr lang="en-US"/>
              <a:t>directory data to the app, ours enables the app to build on all of Microsoft 365 as well.</a:t>
            </a:r>
          </a:p>
          <a:p>
            <a:r>
              <a:rPr lang="en-US"/>
              <a:t>The ability to inform the app of Movers/leavers/joiners through provisioning</a:t>
            </a:r>
          </a:p>
          <a:p>
            <a:r>
              <a:rPr lang="en-US"/>
              <a:t>The ability for developers to have their identity verified so speed adoption of the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2215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956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10/31/2022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9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Key elements that apps need to build on Microsoft identity platform to enable Microsoft Zero Trust</a:t>
            </a:r>
          </a:p>
          <a:p>
            <a:endParaRPr lang="en-US" dirty="0"/>
          </a:p>
          <a:p>
            <a:pPr marL="228600" indent="-228600">
              <a:buAutoNum type="arabicParenR"/>
            </a:pPr>
            <a:r>
              <a:rPr lang="en-US" dirty="0"/>
              <a:t>Azure AD Conditional Access – no additional work required above building on Microsoft identity platform</a:t>
            </a:r>
          </a:p>
          <a:p>
            <a:pPr marL="228600" indent="-228600">
              <a:buAutoNum type="arabicParenR"/>
            </a:pPr>
            <a:r>
              <a:rPr lang="en-US" dirty="0"/>
              <a:t>Resources are protected with Azure AD – Protect your APIs with Azure AD. See protecting APIs session. This is needed so that Azure AD can apply Conditional Access to your resources</a:t>
            </a:r>
          </a:p>
          <a:p>
            <a:pPr marL="228600" indent="-228600">
              <a:buAutoNum type="arabicParenR"/>
            </a:pPr>
            <a:r>
              <a:rPr lang="en-US" dirty="0"/>
              <a:t>Device health and security – Use auth brokers for public clients whenever possible.</a:t>
            </a:r>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10/31/2022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935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5.xml"/><Relationship Id="rId1" Type="http://schemas.openxmlformats.org/officeDocument/2006/relationships/themeOverride" Target="../theme/themeOverride1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6.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7.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5.xml"/><Relationship Id="rId1" Type="http://schemas.openxmlformats.org/officeDocument/2006/relationships/themeOverride" Target="../theme/themeOverride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hemeOverride" Target="../theme/themeOverride10.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1.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2.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3.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4.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13354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72936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10/31/2022</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5566017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0717108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30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36132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5396936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40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249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5988265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910750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8201936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28609407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1377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2232072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79326142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3067585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9305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145608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682074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3346449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7673414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4163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6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240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28803077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173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27" name="Title 1">
            <a:extLst>
              <a:ext uri="{FF2B5EF4-FFF2-40B4-BE49-F238E27FC236}">
                <a16:creationId xmlns:a16="http://schemas.microsoft.com/office/drawing/2014/main" id="{F4E01ADA-3021-074C-884E-E8635709321E}"/>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70000"/>
                  </a:srgbClr>
                </a:solidFill>
                <a:latin typeface="Segoe UI" panose="020B0502040204020203" pitchFamily="34" charset="0"/>
                <a:cs typeface="Segoe UI" panose="020B0502040204020203" pitchFamily="34" charset="0"/>
              </a:rPr>
              <a:t>Please complete the short session survey</a:t>
            </a:r>
          </a:p>
        </p:txBody>
      </p:sp>
    </p:spTree>
    <p:extLst>
      <p:ext uri="{BB962C8B-B14F-4D97-AF65-F5344CB8AC3E}">
        <p14:creationId xmlns:p14="http://schemas.microsoft.com/office/powerpoint/2010/main" val="367824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99728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3639420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49" y="3421457"/>
            <a:ext cx="12164702"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3022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859873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737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88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037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52321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58331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253007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1203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4334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142956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51292246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697570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3611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88284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146482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468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2656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557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0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46867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317928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59857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27699839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7860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42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307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241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847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04916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77442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0763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61570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51060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382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34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600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6486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emf"/><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6.png"/><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10.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9.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image" Target="../media/image1.emf"/><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6.pn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theme" Target="../theme/theme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image" Target="../media/image16.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5" r:id="rId1"/>
    <p:sldLayoutId id="2147484580"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931" r:id="rId11"/>
    <p:sldLayoutId id="2147484787" r:id="rId12"/>
    <p:sldLayoutId id="2147484249" r:id="rId13"/>
    <p:sldLayoutId id="2147484640" r:id="rId14"/>
    <p:sldLayoutId id="2147484584" r:id="rId15"/>
    <p:sldLayoutId id="2147484583" r:id="rId16"/>
    <p:sldLayoutId id="2147484671" r:id="rId17"/>
    <p:sldLayoutId id="2147484673" r:id="rId18"/>
    <p:sldLayoutId id="2147484585" r:id="rId19"/>
    <p:sldLayoutId id="2147484299" r:id="rId20"/>
    <p:sldLayoutId id="2147484263" r:id="rId21"/>
    <p:sldLayoutId id="2147484932" r:id="rId22"/>
    <p:sldLayoutId id="2147484933" r:id="rId23"/>
    <p:sldLayoutId id="2147484934" r:id="rId24"/>
    <p:sldLayoutId id="2147484953"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52" r:id="rId1"/>
    <p:sldLayoutId id="2147484789" r:id="rId2"/>
    <p:sldLayoutId id="2147484938" r:id="rId3"/>
    <p:sldLayoutId id="2147484939" r:id="rId4"/>
    <p:sldLayoutId id="2147484736" r:id="rId5"/>
    <p:sldLayoutId id="2147484474" r:id="rId6"/>
    <p:sldLayoutId id="2147484790" r:id="rId7"/>
    <p:sldLayoutId id="2147484791" r:id="rId8"/>
    <p:sldLayoutId id="2147484940" r:id="rId9"/>
    <p:sldLayoutId id="2147484941" r:id="rId10"/>
    <p:sldLayoutId id="2147484751" r:id="rId11"/>
    <p:sldLayoutId id="2147484783" r:id="rId12"/>
    <p:sldLayoutId id="2147484942" r:id="rId13"/>
    <p:sldLayoutId id="2147484943" r:id="rId14"/>
    <p:sldLayoutId id="2147484944" r:id="rId15"/>
    <p:sldLayoutId id="2147484945" r:id="rId16"/>
    <p:sldLayoutId id="2147484788" r:id="rId17"/>
    <p:sldLayoutId id="2147484946" r:id="rId18"/>
    <p:sldLayoutId id="2147484947" r:id="rId19"/>
    <p:sldLayoutId id="2147484948" r:id="rId20"/>
    <p:sldLayoutId id="2147484949" r:id="rId21"/>
    <p:sldLayoutId id="2147484950" r:id="rId22"/>
    <p:sldLayoutId id="2147484951"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1624633448"/>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829508190"/>
      </p:ext>
    </p:extLst>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 id="2147484992" r:id="rId12"/>
    <p:sldLayoutId id="2147484993" r:id="rId13"/>
    <p:sldLayoutId id="2147484994" r:id="rId14"/>
    <p:sldLayoutId id="2147484995" r:id="rId15"/>
    <p:sldLayoutId id="2147484996" r:id="rId16"/>
    <p:sldLayoutId id="2147484997" r:id="rId17"/>
    <p:sldLayoutId id="2147484998" r:id="rId18"/>
    <p:sldLayoutId id="2147484999" r:id="rId19"/>
    <p:sldLayoutId id="2147485000" r:id="rId20"/>
    <p:sldLayoutId id="2147485001" r:id="rId21"/>
    <p:sldLayoutId id="2147485002" r:id="rId22"/>
    <p:sldLayoutId id="214748500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4235247"/>
      </p:ext>
    </p:extLst>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 id="2147485016" r:id="rId12"/>
    <p:sldLayoutId id="2147485017" r:id="rId13"/>
    <p:sldLayoutId id="2147485018" r:id="rId14"/>
    <p:sldLayoutId id="2147485019" r:id="rId15"/>
    <p:sldLayoutId id="2147485020" r:id="rId16"/>
    <p:sldLayoutId id="2147485021" r:id="rId17"/>
    <p:sldLayoutId id="2147485022" r:id="rId18"/>
    <p:sldLayoutId id="2147485023" r:id="rId19"/>
    <p:sldLayoutId id="2147485024" r:id="rId20"/>
    <p:sldLayoutId id="2147485025" r:id="rId21"/>
    <p:sldLayoutId id="2147485026" r:id="rId22"/>
    <p:sldLayoutId id="2147485028" r:id="rId23"/>
    <p:sldLayoutId id="2147485029" r:id="rId24"/>
    <p:sldLayoutId id="2147485030" r:id="rId25"/>
    <p:sldLayoutId id="2147485031" r:id="rId26"/>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12.xml"/><Relationship Id="rId1" Type="http://schemas.openxmlformats.org/officeDocument/2006/relationships/slideLayout" Target="../slideLayouts/slideLayout86.xml"/><Relationship Id="rId4" Type="http://schemas.openxmlformats.org/officeDocument/2006/relationships/image" Target="../media/image36.emf"/></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hyperlink" Target="https://login.microsoftonline.com/" TargetMode="External"/><Relationship Id="rId2" Type="http://schemas.openxmlformats.org/officeDocument/2006/relationships/notesSlide" Target="../notesSlides/notesSlide13.xml"/><Relationship Id="rId1" Type="http://schemas.openxmlformats.org/officeDocument/2006/relationships/slideLayout" Target="../slideLayouts/slideLayout86.xml"/><Relationship Id="rId6" Type="http://schemas.openxmlformats.org/officeDocument/2006/relationships/image" Target="../media/image36.emf"/><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zureAD/microsoft-authentication-library-for-java" TargetMode="External"/><Relationship Id="rId13" Type="http://schemas.openxmlformats.org/officeDocument/2006/relationships/hyperlink" Target="https://github.com/AzureAD/microsoft-authentication-library-for-js/tree/dev/lib/msal-react" TargetMode="External"/><Relationship Id="rId3" Type="http://schemas.openxmlformats.org/officeDocument/2006/relationships/hyperlink" Target="https://docs.microsoft.com/en-us/azure/active-directory/develop/msal-overview#languages-and-frameworks" TargetMode="External"/><Relationship Id="rId7" Type="http://schemas.openxmlformats.org/officeDocument/2006/relationships/hyperlink" Target="https://github.com/AzureAD/microsoft-authentication-library-for-go" TargetMode="External"/><Relationship Id="rId12" Type="http://schemas.openxmlformats.org/officeDocument/2006/relationships/hyperlink" Target="https://github.com/AzureAD/microsoft-authentication-library-for-python"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github.com/AzureAD/microsoft-authentication-library-for-objc" TargetMode="External"/><Relationship Id="rId11" Type="http://schemas.openxmlformats.org/officeDocument/2006/relationships/hyperlink" Target="https://github.com/AzureAD/microsoft-authentication-library-for-js/tree/dev/lib/msal-node" TargetMode="External"/><Relationship Id="rId5" Type="http://schemas.openxmlformats.org/officeDocument/2006/relationships/hyperlink" Target="https://github.com/AzureAD/microsoft-authentication-library-for-js/tree/dev/lib/msal-angular" TargetMode="External"/><Relationship Id="rId10" Type="http://schemas.openxmlformats.org/officeDocument/2006/relationships/hyperlink" Target="https://github.com/AzureAD/microsoft-authentication-library-for-dotnet" TargetMode="External"/><Relationship Id="rId4" Type="http://schemas.openxmlformats.org/officeDocument/2006/relationships/hyperlink" Target="https://github.com/AzureAD/microsoft-authentication-library-for-android" TargetMode="External"/><Relationship Id="rId9" Type="http://schemas.openxmlformats.org/officeDocument/2006/relationships/hyperlink" Target="https://github.com/AzureAD/microsoft-authentication-library-for-js/tree/dev/lib/msal-brows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8.xml"/><Relationship Id="rId1" Type="http://schemas.openxmlformats.org/officeDocument/2006/relationships/slideLayout" Target="../slideLayouts/slideLayout104.xml"/><Relationship Id="rId4" Type="http://schemas.openxmlformats.org/officeDocument/2006/relationships/hyperlink" Target="http://aka.ms/SCI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98.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9.png"/><Relationship Id="rId18" Type="http://schemas.openxmlformats.org/officeDocument/2006/relationships/image" Target="../media/image54.emf"/><Relationship Id="rId3" Type="http://schemas.openxmlformats.org/officeDocument/2006/relationships/image" Target="../media/image33.png"/><Relationship Id="rId21" Type="http://schemas.openxmlformats.org/officeDocument/2006/relationships/image" Target="../media/image57.png"/><Relationship Id="rId7" Type="http://schemas.openxmlformats.org/officeDocument/2006/relationships/image" Target="../media/image34.png"/><Relationship Id="rId12" Type="http://schemas.openxmlformats.org/officeDocument/2006/relationships/image" Target="../media/image48.png"/><Relationship Id="rId17" Type="http://schemas.openxmlformats.org/officeDocument/2006/relationships/image" Target="../media/image53.emf"/><Relationship Id="rId25" Type="http://schemas.openxmlformats.org/officeDocument/2006/relationships/image" Target="../media/image61.svg"/><Relationship Id="rId2" Type="http://schemas.openxmlformats.org/officeDocument/2006/relationships/notesSlide" Target="../notesSlides/notesSlide23.xml"/><Relationship Id="rId16" Type="http://schemas.openxmlformats.org/officeDocument/2006/relationships/image" Target="../media/image52.emf"/><Relationship Id="rId20" Type="http://schemas.openxmlformats.org/officeDocument/2006/relationships/image" Target="../media/image56.svg"/><Relationship Id="rId1" Type="http://schemas.openxmlformats.org/officeDocument/2006/relationships/slideLayout" Target="../slideLayouts/slideLayout90.xml"/><Relationship Id="rId6" Type="http://schemas.openxmlformats.org/officeDocument/2006/relationships/image" Target="../media/image44.png"/><Relationship Id="rId11" Type="http://schemas.openxmlformats.org/officeDocument/2006/relationships/image" Target="../media/image47.png"/><Relationship Id="rId24"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51.emf"/><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90.xml"/><Relationship Id="rId4" Type="http://schemas.openxmlformats.org/officeDocument/2006/relationships/image" Target="../media/image63.sv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86.xml"/><Relationship Id="rId5" Type="http://schemas.openxmlformats.org/officeDocument/2006/relationships/image" Target="../media/image68.sv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23.jpg"/><Relationship Id="rId5" Type="http://schemas.openxmlformats.org/officeDocument/2006/relationships/image" Target="../media/image22.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86.xml"/><Relationship Id="rId5" Type="http://schemas.openxmlformats.org/officeDocument/2006/relationships/image" Target="../media/image68.sv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86.xml"/><Relationship Id="rId5" Type="http://schemas.openxmlformats.org/officeDocument/2006/relationships/image" Target="../media/image68.sv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5F9_C1AF639D.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6.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6.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6.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2215991"/>
          </a:xfrm>
        </p:spPr>
        <p:txBody>
          <a:bodyPr/>
          <a:lstStyle/>
          <a:p>
            <a:r>
              <a:rPr lang="en-US" dirty="0">
                <a:solidFill>
                  <a:schemeClr val="accent1">
                    <a:lumMod val="50000"/>
                  </a:schemeClr>
                </a:solidFill>
              </a:rPr>
              <a:t>Microsoft Identity &amp; Network Access</a:t>
            </a:r>
            <a:br>
              <a:rPr lang="en-US" dirty="0">
                <a:solidFill>
                  <a:schemeClr val="accent1">
                    <a:lumMod val="50000"/>
                  </a:schemeClr>
                </a:solidFill>
              </a:rPr>
            </a:br>
            <a:r>
              <a:rPr lang="en-US" dirty="0">
                <a:solidFill>
                  <a:schemeClr val="accent1">
                    <a:lumMod val="50000"/>
                  </a:schemeClr>
                </a:solidFill>
              </a:rPr>
              <a:t>EMEA Virtual Onsite</a:t>
            </a:r>
            <a:br>
              <a:rPr lang="en-US" dirty="0">
                <a:solidFill>
                  <a:schemeClr val="accent1">
                    <a:lumMod val="50000"/>
                  </a:schemeClr>
                </a:solidFill>
              </a:rPr>
            </a:br>
            <a:r>
              <a:rPr lang="en-US" dirty="0">
                <a:solidFill>
                  <a:schemeClr val="accent1">
                    <a:lumMod val="50000"/>
                  </a:schemeClr>
                </a:solidFill>
              </a:rPr>
              <a:t>Enterprise Track</a:t>
            </a:r>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241324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Microsoft Authentication Libraries (MSAL)</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OIDC Certified Endpoints</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lvl="0" algn="ctr" defTabSz="914102" fontAlgn="base">
              <a:lnSpc>
                <a:spcPct val="90000"/>
              </a:lnSpc>
              <a:spcBef>
                <a:spcPct val="0"/>
              </a:spcBef>
              <a:spcAft>
                <a:spcPts val="294"/>
              </a:spcAft>
              <a:defRPr/>
            </a:pPr>
            <a:r>
              <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rPr>
              <a:t>Available </a:t>
            </a:r>
            <a:r>
              <a:rPr lang="en-US" sz="1176" b="1" dirty="0">
                <a:solidFill>
                  <a:srgbClr val="282828"/>
                </a:solidFill>
                <a:cs typeface="Segoe UI" pitchFamily="34" charset="0"/>
              </a:rPr>
              <a:t>via </a:t>
            </a:r>
            <a:br>
              <a:rPr lang="en-US" sz="1176" b="1" dirty="0">
                <a:solidFill>
                  <a:srgbClr val="282828"/>
                </a:solidFill>
                <a:cs typeface="Segoe UI" pitchFamily="34" charset="0"/>
              </a:rPr>
            </a:br>
            <a:r>
              <a:rPr lang="en-US" sz="1176" b="1" dirty="0">
                <a:solidFill>
                  <a:srgbClr val="282828"/>
                </a:solidFill>
                <a:cs typeface="Segoe UI" pitchFamily="34" charset="0"/>
              </a:rPr>
              <a:t>Microsoft Authentication Libraries </a:t>
            </a:r>
            <a:endParaRPr kumimoji="0" lang="en-US" sz="1176" b="1" i="0" u="none" strike="noStrike" kern="1200" cap="none" spc="0" normalizeH="0" baseline="0" noProof="0" dirty="0">
              <a:ln>
                <a:noFill/>
              </a:ln>
              <a:solidFill>
                <a:srgbClr val="282828"/>
              </a:soli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Web API</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Including Microsoft Graph, </a:t>
            </a:r>
            <a:b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br>
            <a:r>
              <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012447"/>
            <a:ext cx="1023446" cy="434350"/>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Auth Brokers</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424875"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10608" y="2035593"/>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a:stCxn id="23" idx="3"/>
          </p:cNvCxnSpPr>
          <p:nvPr/>
        </p:nvCxnSpPr>
        <p:spPr>
          <a:xfrm flipV="1">
            <a:off x="2097254" y="2144142"/>
            <a:ext cx="801004" cy="13414"/>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48968"/>
            <a:ext cx="1071155" cy="217175"/>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Endpoints</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6381181" y="300328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6484747" y="314733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Work and school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Personal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3453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32"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Tree>
    <p:extLst>
      <p:ext uri="{BB962C8B-B14F-4D97-AF65-F5344CB8AC3E}">
        <p14:creationId xmlns:p14="http://schemas.microsoft.com/office/powerpoint/2010/main" val="27779301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2412968"/>
          </a:xfrm>
        </p:spPr>
        <p:txBody>
          <a:bodyPr/>
          <a:lstStyle/>
          <a:p>
            <a:r>
              <a:rPr lang="en-US" dirty="0"/>
              <a:t>Available to any app anywhere</a:t>
            </a:r>
          </a:p>
          <a:p>
            <a:r>
              <a:rPr lang="en-US" dirty="0"/>
              <a:t>Access to </a:t>
            </a:r>
            <a:r>
              <a:rPr lang="en-US" dirty="0">
                <a:hlinkClick r:id="rId7"/>
              </a:rPr>
              <a:t>https://login.microsoftonline.com</a:t>
            </a:r>
            <a:r>
              <a:rPr lang="en-US" dirty="0"/>
              <a:t> required</a:t>
            </a:r>
          </a:p>
          <a:p>
            <a:endParaRPr lang="en-US" dirty="0"/>
          </a:p>
          <a:p>
            <a:r>
              <a:rPr lang="en-US" dirty="0"/>
              <a:t>Supports Standards</a:t>
            </a:r>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256903" y="1442493"/>
            <a:ext cx="11640571" cy="49444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Modern protocols have flaws and limitations: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client (implicit Grant) – Nonce, recommended only in limited scenarios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Lack of access to health and security details of the device</a:t>
            </a:r>
          </a:p>
          <a:p>
            <a:pPr marL="457200" marR="0" lvl="1" indent="0" algn="l" defTabSz="914400" rtl="0" eaLnBrk="1" fontAlgn="auto" latinLnBrk="0" hangingPunct="1">
              <a:lnSpc>
                <a:spcPct val="90000"/>
              </a:lnSpc>
              <a:spcBef>
                <a:spcPts val="500"/>
              </a:spcBef>
              <a:spcAft>
                <a:spcPts val="0"/>
              </a:spcAft>
              <a:buClrTx/>
              <a:buSz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Microsoft Libraries (MSAL) best choice when using Microsoft identity platform. Use MSAL as a first choice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MSAL is not available for your platform: make sure your developers are using a well-maintained  library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you do choose to implement the protocol, be aware of the large investment required to properly implement the protocol and the recommendations and to limitations of capabilities.</a:t>
            </a:r>
          </a:p>
        </p:txBody>
      </p:sp>
    </p:spTree>
    <p:extLst>
      <p:ext uri="{BB962C8B-B14F-4D97-AF65-F5344CB8AC3E}">
        <p14:creationId xmlns:p14="http://schemas.microsoft.com/office/powerpoint/2010/main" val="325875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hlinkClick r:id="rId3"/>
              </a:rPr>
              <a:t>Learn about MSAL - Microsoft identity platform | Microsoft Docs</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4"/>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5"/>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6"/>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7"/>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8"/>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9"/>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10"/>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1"/>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2"/>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3"/>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11364646" cy="4493538"/>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Development Lifecycle</a:t>
            </a:r>
          </a:p>
          <a:p>
            <a:r>
              <a:rPr lang="en-US" dirty="0"/>
              <a:t>Goes beyond being a protocol library</a:t>
            </a:r>
          </a:p>
          <a:p>
            <a:pPr lvl="1"/>
            <a:r>
              <a:rPr lang="en-US" dirty="0"/>
              <a:t>Handles the protocol details without requiring code by developer. For example, the mechanics of token refresh</a:t>
            </a:r>
          </a:p>
          <a:p>
            <a:pPr lvl="1"/>
            <a:r>
              <a:rPr lang="en-US" dirty="0"/>
              <a:t>Microsoft Continuous Access Evaluation and Proactive token refresh (details later)</a:t>
            </a:r>
          </a:p>
          <a:p>
            <a:pPr lvl="1"/>
            <a:r>
              <a:rPr lang="en-US" dirty="0"/>
              <a:t>Enables app to use Auth Brokers (details later)</a:t>
            </a:r>
          </a:p>
        </p:txBody>
      </p:sp>
    </p:spTree>
    <p:extLst>
      <p:ext uri="{BB962C8B-B14F-4D97-AF65-F5344CB8AC3E}">
        <p14:creationId xmlns:p14="http://schemas.microsoft.com/office/powerpoint/2010/main" val="23270512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a:ln>
                  <a:noFill/>
                </a:ln>
                <a:solidFill>
                  <a:prstClr val="white"/>
                </a:solidFill>
                <a:effectLst/>
                <a:uLnTx/>
                <a:uFillTx/>
                <a:latin typeface="Segoe UI"/>
                <a:ea typeface="+mn-ea"/>
                <a:cs typeface="+mn-cs"/>
              </a:rPr>
              <a:t>User Profile Data</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Legal Name</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Preferred Name</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User ID</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Custom Attribute(s)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a:ln>
                  <a:noFill/>
                </a:ln>
                <a:solidFill>
                  <a:prstClr val="white"/>
                </a:solidFill>
                <a:effectLst/>
                <a:uLnTx/>
                <a:uFillTx/>
                <a:latin typeface="Segoe UI"/>
                <a:ea typeface="+mn-ea"/>
                <a:cs typeface="+mn-cs"/>
              </a:rPr>
              <a:t>Job Data</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Worker Type</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Employee ID</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Position Info</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Business Title</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Work Address</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Manager</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Company/Division/Department</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1" i="0" u="none" strike="noStrike" kern="0" cap="none" spc="0" normalizeH="0" baseline="0" noProof="0">
                <a:ln>
                  <a:noFill/>
                </a:ln>
                <a:solidFill>
                  <a:prstClr val="white"/>
                </a:solidFill>
                <a:effectLst/>
                <a:uLnTx/>
                <a:uFillTx/>
                <a:latin typeface="Segoe UI"/>
                <a:ea typeface="+mn-ea"/>
                <a:cs typeface="+mn-cs"/>
              </a:rPr>
              <a:t>Dates</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Hire Date</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First Day of Work</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Effective Dates</a:t>
            </a:r>
          </a:p>
          <a:p>
            <a:pPr marL="342834" marR="0" lvl="0" indent="-342834" algn="l" defTabSz="896386"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black">
                  <a:lumMod val="50000"/>
                </a:prstClr>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43A5E"/>
          </a:solidFill>
        </p:spPr>
        <p:txBody>
          <a:bodyPr/>
          <a:lstStyle/>
          <a:p>
            <a:r>
              <a:rPr lang="en-US" dirty="0">
                <a:solidFill>
                  <a:schemeClr val="tx1"/>
                </a:solidFill>
              </a:rPr>
              <a:t>Microsoft identity platform Overview</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algn="l"/>
            <a:r>
              <a:rPr lang="en-US" sz="900" dirty="0"/>
              <a:t>Microsoft Confidential. Shared under NDA.</a:t>
            </a:r>
          </a:p>
        </p:txBody>
      </p:sp>
      <p:sp>
        <p:nvSpPr>
          <p:cNvPr id="5" name="Text Placeholder 4">
            <a:extLst>
              <a:ext uri="{FF2B5EF4-FFF2-40B4-BE49-F238E27FC236}">
                <a16:creationId xmlns:a16="http://schemas.microsoft.com/office/drawing/2014/main" id="{8880D151-CCE1-48D7-A240-D7C352EDD320}"/>
              </a:ext>
            </a:extLst>
          </p:cNvPr>
          <p:cNvSpPr txBox="1">
            <a:spLocks/>
          </p:cNvSpPr>
          <p:nvPr/>
        </p:nvSpPr>
        <p:spPr>
          <a:xfrm>
            <a:off x="555175" y="3988037"/>
            <a:ext cx="3631791" cy="6771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Pratik Gautam</a:t>
            </a:r>
          </a:p>
        </p:txBody>
      </p:sp>
    </p:spTree>
    <p:extLst>
      <p:ext uri="{BB962C8B-B14F-4D97-AF65-F5344CB8AC3E}">
        <p14:creationId xmlns:p14="http://schemas.microsoft.com/office/powerpoint/2010/main" val="36704317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CONNECT WITH </a:t>
            </a:r>
            <a:r>
              <a:rPr kumimoji="0" lang="en-US" sz="1765" b="1" i="0" u="none" strike="noStrike" kern="1200" cap="none" spc="0" normalizeH="0" baseline="0" noProof="0">
                <a:ln>
                  <a:noFill/>
                </a:ln>
                <a:solidFill>
                  <a:srgbClr val="1CADE4"/>
                </a:solidFill>
                <a:effectLst/>
                <a:uLnTx/>
                <a:uFillTx/>
                <a:latin typeface="Segoe UI"/>
                <a:ea typeface="+mn-ea"/>
                <a:cs typeface="+mn-cs"/>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COLLABORATE WITH </a:t>
            </a:r>
            <a:r>
              <a:rPr kumimoji="0" lang="en-US" sz="1765" b="1" i="0" u="none" strike="noStrike" kern="1200" cap="none" spc="0" normalizeH="0" baseline="0" noProof="0">
                <a:ln>
                  <a:noFill/>
                </a:ln>
                <a:solidFill>
                  <a:srgbClr val="002060"/>
                </a:solidFill>
                <a:effectLst/>
                <a:uLnTx/>
                <a:uFillTx/>
                <a:latin typeface="Segoe UI"/>
                <a:ea typeface="+mn-ea"/>
                <a:cs typeface="+mn-cs"/>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marL="0" marR="0" lvl="0" indent="0" algn="ctr" defTabSz="896094" rtl="0" eaLnBrk="1" fontAlgn="base" latinLnBrk="0" hangingPunct="1">
                    <a:lnSpc>
                      <a:spcPct val="90000"/>
                    </a:lnSpc>
                    <a:spcBef>
                      <a:spcPts val="576"/>
                    </a:spcBef>
                    <a:spcAft>
                      <a:spcPct val="0"/>
                    </a:spcAft>
                    <a:buClrTx/>
                    <a:buSzTx/>
                    <a:buFontTx/>
                    <a:buNone/>
                    <a:tabLst/>
                    <a:defRPr/>
                  </a:pPr>
                  <a:r>
                    <a:rPr kumimoji="0" lang="en-US" sz="1600" b="0" i="0" u="none" strike="noStrike" kern="0" cap="none" spc="0" normalizeH="0" baseline="0" noProof="0">
                      <a:ln>
                        <a:noFill/>
                      </a:ln>
                      <a:solidFill>
                        <a:srgbClr val="353535"/>
                      </a:solidFill>
                      <a:effectLst/>
                      <a:uLnTx/>
                      <a:uFillTx/>
                      <a:latin typeface="Segoe UI"/>
                      <a:ea typeface="+mn-ea"/>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marL="0" marR="0" lvl="0" indent="0" algn="ctr" defTabSz="896094" rtl="0" eaLnBrk="1" fontAlgn="base" latinLnBrk="0" hangingPunct="1">
                  <a:lnSpc>
                    <a:spcPct val="90000"/>
                  </a:lnSpc>
                  <a:spcBef>
                    <a:spcPts val="576"/>
                  </a:spcBef>
                  <a:spcAft>
                    <a:spcPct val="0"/>
                  </a:spcAft>
                  <a:buClrTx/>
                  <a:buSzTx/>
                  <a:buFontTx/>
                  <a:buNone/>
                  <a:tabLst/>
                  <a:defRPr/>
                </a:pPr>
                <a:r>
                  <a:rPr kumimoji="0" lang="en-US" sz="1537" b="0" i="0" u="none" strike="noStrike" kern="0" cap="none" spc="0" normalizeH="0" baseline="0" noProof="0">
                    <a:ln>
                      <a:noFill/>
                    </a:ln>
                    <a:solidFill>
                      <a:srgbClr val="353535"/>
                    </a:solidFill>
                    <a:effectLst/>
                    <a:uLnTx/>
                    <a:uFillTx/>
                    <a:latin typeface="Segoe UI"/>
                    <a:ea typeface="+mn-ea"/>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672" b="0" i="0" u="none" strike="noStrike" kern="0" cap="none" spc="0" normalizeH="0" baseline="0" noProof="0">
                      <a:ln>
                        <a:noFill/>
                      </a:ln>
                      <a:solidFill>
                        <a:srgbClr val="FFFFFF"/>
                      </a:solidFill>
                      <a:effectLst/>
                      <a:uLnTx/>
                      <a:uFillTx/>
                      <a:latin typeface="Georgia" panose="02040502050405020303" pitchFamily="18" charset="0"/>
                      <a:ea typeface="+mn-ea"/>
                      <a:cs typeface="+mn-cs"/>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marL="0" marR="0" lvl="0" indent="0" algn="l" defTabSz="822644"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505050"/>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marL="0" marR="0" lvl="0" indent="0" algn="ctr"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marL="0" marR="0" lvl="0" indent="0" algn="l" defTabSz="82280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marL="0" marR="0" lvl="0" indent="0" algn="l" defTabSz="822930" rtl="0" eaLnBrk="1" fontAlgn="auto" latinLnBrk="0" hangingPunct="1">
                <a:lnSpc>
                  <a:spcPct val="100000"/>
                </a:lnSpc>
                <a:spcBef>
                  <a:spcPts val="0"/>
                </a:spcBef>
                <a:spcAft>
                  <a:spcPts val="0"/>
                </a:spcAft>
                <a:buClrTx/>
                <a:buSzTx/>
                <a:buFontTx/>
                <a:buNone/>
                <a:tabLst/>
                <a:defRPr/>
              </a:pPr>
              <a:endParaRPr kumimoji="0" lang="en-US" sz="1589" b="0" i="0" u="none" strike="noStrike" kern="1200" cap="none" spc="0" normalizeH="0" baseline="0" noProof="0">
                <a:ln>
                  <a:noFill/>
                </a:ln>
                <a:solidFill>
                  <a:srgbClr val="000000"/>
                </a:solidFill>
                <a:effectLst/>
                <a:uLnTx/>
                <a:uFillTx/>
                <a:latin typeface="Segoe UI"/>
                <a:ea typeface="+mn-ea"/>
                <a:cs typeface="+mn-cs"/>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Segoe UI"/>
                  <a:ea typeface="+mn-ea"/>
                  <a:cs typeface="+mn-cs"/>
                </a:rPr>
                <a:t>Adatum</a:t>
              </a: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Segoe UI"/>
                  <a:ea typeface="+mn-ea"/>
                  <a:cs typeface="+mn-cs"/>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Segoe UI"/>
                  <a:ea typeface="+mn-ea"/>
                  <a:cs typeface="+mn-cs"/>
                </a:rPr>
                <a:t>Adatum</a:t>
              </a: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Segoe UI"/>
                  <a:ea typeface="+mn-ea"/>
                  <a:cs typeface="+mn-cs"/>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0" name="Picture Placeholder 9">
            <a:extLst>
              <a:ext uri="{FF2B5EF4-FFF2-40B4-BE49-F238E27FC236}">
                <a16:creationId xmlns:a16="http://schemas.microsoft.com/office/drawing/2014/main" id="{F5C7B856-99E6-49D6-B0D8-F7617462532D}"/>
              </a:ext>
            </a:extLst>
          </p:cNvPr>
          <p:cNvPicPr>
            <a:picLocks noGrp="1" noChangeAspect="1"/>
          </p:cNvPicPr>
          <p:nvPr>
            <p:ph type="pic" sz="quarter" idx="10"/>
          </p:nvPr>
        </p:nvPicPr>
        <p:blipFill>
          <a:blip r:embed="rId3">
            <a:alphaModFix amt="0"/>
            <a:extLst>
              <a:ext uri="{BEBA8EAE-BF5A-486C-A8C5-ECC9F3942E4B}">
                <a14:imgProps xmlns:a14="http://schemas.microsoft.com/office/drawing/2010/main">
                  <a14:imgLayer r:embed="rId4">
                    <a14:imgEffect>
                      <a14:colorTemperature colorTemp="6000"/>
                    </a14:imgEffect>
                  </a14:imgLayer>
                </a14:imgProps>
              </a:ext>
            </a:extLst>
          </a:blip>
          <a:srcRect/>
          <a:stretch/>
        </p:blipFill>
        <p:spPr>
          <a:xfrm>
            <a:off x="2159285" y="2361602"/>
            <a:ext cx="2592403" cy="3146425"/>
          </a:xfrm>
          <a:blipFill dpi="0" rotWithShape="1">
            <a:blip r:embed="rId5"/>
            <a:srcRect/>
            <a:stretch>
              <a:fillRect/>
            </a:stretch>
          </a: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dirty="0"/>
              <a:t>Pratik Gautam</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noAutofit/>
          </a:bodyPr>
          <a:lstStyle/>
          <a:p>
            <a:r>
              <a:rPr lang="en-US" sz="1800" dirty="0"/>
              <a:t>Product Manager, Microsoft</a:t>
            </a:r>
          </a:p>
          <a:p>
            <a:endParaRPr lang="en-US" sz="1800" dirty="0"/>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sz="1600" dirty="0"/>
              <a:t>IDNA CxP Developer Care</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a:xfrm>
            <a:off x="6010275" y="4883337"/>
            <a:ext cx="3983038" cy="430079"/>
          </a:xfrm>
        </p:spPr>
        <p:txBody>
          <a:bodyPr/>
          <a:lstStyle/>
          <a:p>
            <a:r>
              <a:rPr lang="en-US" dirty="0"/>
              <a:t>@prgaut</a:t>
            </a:r>
          </a:p>
        </p:txBody>
      </p:sp>
      <p:pic>
        <p:nvPicPr>
          <p:cNvPr id="13" name="Picture 12" descr="Logo, icon&#10;&#10;Description automatically generated">
            <a:extLst>
              <a:ext uri="{FF2B5EF4-FFF2-40B4-BE49-F238E27FC236}">
                <a16:creationId xmlns:a16="http://schemas.microsoft.com/office/drawing/2014/main" id="{49F6F2D8-2412-CAA1-1DEF-B79A70F1FCB3}"/>
              </a:ext>
            </a:extLst>
          </p:cNvPr>
          <p:cNvPicPr>
            <a:picLocks noChangeAspect="1"/>
          </p:cNvPicPr>
          <p:nvPr/>
        </p:nvPicPr>
        <p:blipFill rotWithShape="1">
          <a:blip r:embed="rId6"/>
          <a:srcRect r="6054" b="4058"/>
          <a:stretch/>
        </p:blipFill>
        <p:spPr>
          <a:xfrm>
            <a:off x="5782983" y="4938542"/>
            <a:ext cx="313017" cy="319668"/>
          </a:xfrm>
          <a:prstGeom prst="rect">
            <a:avLst/>
          </a:prstGeom>
        </p:spPr>
      </p:pic>
    </p:spTree>
    <p:extLst>
      <p:ext uri="{BB962C8B-B14F-4D97-AF65-F5344CB8AC3E}">
        <p14:creationId xmlns:p14="http://schemas.microsoft.com/office/powerpoint/2010/main" val="404892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Segoe UI"/>
                  <a:ea typeface="+mn-ea"/>
                  <a:cs typeface="+mn-cs"/>
                </a:rPr>
                <a:t>Adatum</a:t>
              </a: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Segoe UI"/>
                  <a:ea typeface="+mn-ea"/>
                  <a:cs typeface="+mn-cs"/>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Segoe UI"/>
                <a:ea typeface="+mn-ea"/>
                <a:cs typeface="+mn-cs"/>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Segoe UI"/>
                  <a:ea typeface="+mn-ea"/>
                  <a:cs typeface="+mn-cs"/>
                </a:rPr>
                <a:t>Adatum</a:t>
              </a: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Segoe UI"/>
                  <a:ea typeface="+mn-ea"/>
                  <a:cs typeface="+mn-cs"/>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Adatum</a:t>
            </a:r>
            <a:r>
              <a:rPr kumimoji="0" lang="en-US" sz="12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b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Multitenant app</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 common endpoint to sign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 invitation/external account needed</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6463280" y="2607166"/>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Contoso </a:t>
              </a:r>
              <a:b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a:t>
              </a:r>
            </a:p>
          </p:txBody>
        </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16281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33163" y="3681048"/>
            <a:ext cx="971866" cy="11283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err="1">
                <a:ln>
                  <a:noFill/>
                </a:ln>
                <a:solidFill>
                  <a:srgbClr val="505050"/>
                </a:solidFill>
                <a:effectLst/>
                <a:uLnTx/>
                <a:uFillTx/>
                <a:latin typeface="Segoe UI"/>
                <a:ea typeface="Segoe UI" pitchFamily="34" charset="0"/>
                <a:cs typeface="Segoe UI" pitchFamily="34" charset="0"/>
              </a:rPr>
              <a:t>Adatum</a:t>
            </a:r>
            <a:endPar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dirty="0">
                <a:ln>
                  <a:noFill/>
                </a:ln>
                <a:solidFill>
                  <a:srgbClr val="505050"/>
                </a:solidFill>
                <a:effectLst/>
                <a:uLnTx/>
                <a:uFillTx/>
                <a:latin typeface="Segoe UI"/>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b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stCxn id="89" idx="6"/>
          </p:cNvCxnSpPr>
          <p:nvPr/>
        </p:nvCxnSpPr>
        <p:spPr>
          <a:xfrm flipV="1">
            <a:off x="3084832" y="3333566"/>
            <a:ext cx="5832787" cy="1600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2C736F0-5928-465A-A0E6-2FE234DF67DD}"/>
              </a:ext>
            </a:extLst>
          </p:cNvPr>
          <p:cNvGrpSpPr/>
          <p:nvPr/>
        </p:nvGrpSpPr>
        <p:grpSpPr>
          <a:xfrm>
            <a:off x="2732015" y="4757737"/>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External Identities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 </a:t>
            </a: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Adatum</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endpoint to sign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Can’t use common endpoint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153413"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Demo Application registration</a:t>
            </a:r>
          </a:p>
        </p:txBody>
      </p:sp>
      <p:sp>
        <p:nvSpPr>
          <p:cNvPr id="4" name="Text Placeholder 3"/>
          <p:cNvSpPr>
            <a:spLocks noGrp="1"/>
          </p:cNvSpPr>
          <p:nvPr>
            <p:ph type="body" sz="quarter" idx="12"/>
          </p:nvPr>
        </p:nvSpPr>
        <p:spPr/>
        <p:txBody>
          <a:bodyPr/>
          <a:lstStyle/>
          <a:p>
            <a:r>
              <a:rPr lang="en-US" dirty="0"/>
              <a:t>Pratik Gautam</a:t>
            </a:r>
          </a:p>
        </p:txBody>
      </p:sp>
      <p:sp>
        <p:nvSpPr>
          <p:cNvPr id="2" name="TextBox 1">
            <a:extLst>
              <a:ext uri="{FF2B5EF4-FFF2-40B4-BE49-F238E27FC236}">
                <a16:creationId xmlns:a16="http://schemas.microsoft.com/office/drawing/2014/main" id="{3E9EBC1F-6E8E-43BC-A7E9-E0E5A4EB8B31}"/>
              </a:ext>
            </a:extLst>
          </p:cNvPr>
          <p:cNvSpPr txBox="1"/>
          <p:nvPr/>
        </p:nvSpPr>
        <p:spPr>
          <a:xfrm>
            <a:off x="108642" y="6636190"/>
            <a:ext cx="3060071" cy="138499"/>
          </a:xfrm>
          <a:prstGeom prst="rect">
            <a:avLst/>
          </a:prstGeom>
          <a:noFill/>
        </p:spPr>
        <p:txBody>
          <a:bodyPr wrap="square" lIns="0" tIns="0" rIns="0" bIns="0" rtlCol="0">
            <a:spAutoFit/>
          </a:bodyPr>
          <a:lstStyle/>
          <a:p>
            <a:pPr algn="l"/>
            <a:r>
              <a:rPr lang="en-US" sz="900" dirty="0"/>
              <a:t>Microsoft Confidential. Shared under NDA.</a:t>
            </a:r>
          </a:p>
        </p:txBody>
      </p:sp>
    </p:spTree>
    <p:extLst>
      <p:ext uri="{BB962C8B-B14F-4D97-AF65-F5344CB8AC3E}">
        <p14:creationId xmlns:p14="http://schemas.microsoft.com/office/powerpoint/2010/main" val="2032030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D6E505C-871B-4232-B046-D0CC52E66735}"/>
              </a:ext>
            </a:extLst>
          </p:cNvPr>
          <p:cNvSpPr txBox="1">
            <a:spLocks/>
          </p:cNvSpPr>
          <p:nvPr/>
        </p:nvSpPr>
        <p:spPr>
          <a:xfrm>
            <a:off x="585216" y="3033223"/>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Thank You</a:t>
            </a:r>
          </a:p>
        </p:txBody>
      </p:sp>
      <p:sp>
        <p:nvSpPr>
          <p:cNvPr id="4" name="TextBox 3">
            <a:extLst>
              <a:ext uri="{FF2B5EF4-FFF2-40B4-BE49-F238E27FC236}">
                <a16:creationId xmlns:a16="http://schemas.microsoft.com/office/drawing/2014/main" id="{54F222A9-A85D-4A55-9175-07B252EC5EC4}"/>
              </a:ext>
            </a:extLst>
          </p:cNvPr>
          <p:cNvSpPr txBox="1"/>
          <p:nvPr/>
        </p:nvSpPr>
        <p:spPr>
          <a:xfrm>
            <a:off x="108642" y="6636190"/>
            <a:ext cx="3060071" cy="138499"/>
          </a:xfrm>
          <a:prstGeom prst="rect">
            <a:avLst/>
          </a:prstGeom>
          <a:noFill/>
        </p:spPr>
        <p:txBody>
          <a:bodyPr wrap="square" lIns="0" tIns="0" rIns="0" bIns="0" rtlCol="0">
            <a:spAutoFit/>
          </a:bodyPr>
          <a:lstStyle/>
          <a:p>
            <a:pPr algn="l"/>
            <a:r>
              <a:rPr lang="en-US" sz="900" dirty="0"/>
              <a:t>Microsoft Confidential. Shared under NDA.</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algn="l"/>
            <a:r>
              <a:rPr lang="en-US" sz="900" dirty="0"/>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dirty="0">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dirty="0">
                <a:gradFill>
                  <a:gsLst>
                    <a:gs pos="2917">
                      <a:schemeClr val="tx1"/>
                    </a:gs>
                    <a:gs pos="30000">
                      <a:schemeClr val="tx1"/>
                    </a:gs>
                  </a:gsLst>
                  <a:lin ang="5400000" scaled="0"/>
                </a:gradFill>
              </a:rPr>
              <a:t>Please practice these tips while in the Virtual Onsite sessions. </a:t>
            </a:r>
            <a:endParaRPr lang="en-US" sz="2400" b="1" dirty="0">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cs typeface="Segoe UI"/>
              </a:rPr>
              <a:t>Voice Guidance</a:t>
            </a:r>
          </a:p>
          <a:p>
            <a:r>
              <a:rPr lang="en-US" sz="1800" dirty="0">
                <a:cs typeface="Segoe UI"/>
              </a:rPr>
              <a:t>Raise virtual hand so the moderator can call on you</a:t>
            </a:r>
          </a:p>
          <a:p>
            <a:r>
              <a:rPr lang="en-US" sz="1800" dirty="0">
                <a:cs typeface="Segoe UI"/>
              </a:rPr>
              <a:t>State your name when speaking </a:t>
            </a:r>
          </a:p>
          <a:p>
            <a:r>
              <a:rPr lang="en-US" sz="1800" dirty="0">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cs typeface="Segoe UI"/>
              </a:rPr>
              <a:t>Chat Guidance</a:t>
            </a:r>
            <a:endParaRPr lang="en-US" sz="2400" b="1" dirty="0"/>
          </a:p>
          <a:p>
            <a:r>
              <a:rPr lang="en-US" sz="1800" b="1" dirty="0">
                <a:cs typeface="Segoe UI"/>
              </a:rPr>
              <a:t>Q:</a:t>
            </a:r>
            <a:r>
              <a:rPr lang="en-US" sz="1800" dirty="0">
                <a:cs typeface="Segoe UI"/>
              </a:rPr>
              <a:t> to preface questions</a:t>
            </a:r>
          </a:p>
          <a:p>
            <a:r>
              <a:rPr lang="en-US" sz="1800" b="1" dirty="0">
                <a:cs typeface="Segoe UI"/>
              </a:rPr>
              <a:t>@mention</a:t>
            </a:r>
            <a:r>
              <a:rPr lang="en-US" sz="1800" dirty="0">
                <a:cs typeface="Segoe UI"/>
              </a:rPr>
              <a:t> to respond to an individual</a:t>
            </a:r>
          </a:p>
          <a:p>
            <a:r>
              <a:rPr lang="en-US" sz="1800" dirty="0">
                <a:cs typeface="Segoe UI"/>
              </a:rPr>
              <a:t>Stay on topic</a:t>
            </a:r>
          </a:p>
          <a:p>
            <a:r>
              <a:rPr lang="en-US" sz="1800" dirty="0">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cs typeface="Segoe UI"/>
              </a:rPr>
              <a:t>Allyship</a:t>
            </a:r>
            <a:endParaRPr lang="en-US" sz="2400" b="1" dirty="0"/>
          </a:p>
          <a:p>
            <a:r>
              <a:rPr lang="en-US" sz="1800" dirty="0">
                <a:cs typeface="Segoe UI"/>
              </a:rPr>
              <a:t>Seek to understand, not drive agreement</a:t>
            </a:r>
            <a:endParaRPr lang="en-US" sz="1800" dirty="0"/>
          </a:p>
          <a:p>
            <a:r>
              <a:rPr lang="en-US" sz="1800" dirty="0">
                <a:cs typeface="Segoe UI"/>
              </a:rPr>
              <a:t>Focus on ideas, not people </a:t>
            </a:r>
          </a:p>
          <a:p>
            <a:r>
              <a:rPr lang="en-US" sz="1800" dirty="0">
                <a:cs typeface="Segoe UI"/>
              </a:rPr>
              <a:t>Support and amplify peers</a:t>
            </a:r>
          </a:p>
          <a:p>
            <a:r>
              <a:rPr lang="en-US" sz="1800" dirty="0">
                <a:cs typeface="Segoe UI"/>
              </a:rPr>
              <a:t>Avoid acronyms</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Let’s start with some code</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algn="l"/>
            <a:r>
              <a:rPr lang="en-US" sz="900" dirty="0"/>
              <a:t>Microsoft Confidential. Shared under NDA.</a:t>
            </a:r>
          </a:p>
        </p:txBody>
      </p:sp>
    </p:spTree>
    <p:extLst>
      <p:ext uri="{BB962C8B-B14F-4D97-AF65-F5344CB8AC3E}">
        <p14:creationId xmlns:p14="http://schemas.microsoft.com/office/powerpoint/2010/main" val="3249496989"/>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317-714A-4CC2-A77B-13AB3F06B621}"/>
              </a:ext>
            </a:extLst>
          </p:cNvPr>
          <p:cNvSpPr>
            <a:spLocks noGrp="1"/>
          </p:cNvSpPr>
          <p:nvPr>
            <p:ph type="title"/>
          </p:nvPr>
        </p:nvSpPr>
        <p:spPr/>
        <p:txBody>
          <a:bodyPr/>
          <a:lstStyle/>
          <a:p>
            <a:r>
              <a:rPr lang="en-US"/>
              <a:t>What Microsoft identity platform does for developers</a:t>
            </a:r>
          </a:p>
        </p:txBody>
      </p:sp>
      <p:sp>
        <p:nvSpPr>
          <p:cNvPr id="3" name="Text Placeholder 2">
            <a:extLst>
              <a:ext uri="{FF2B5EF4-FFF2-40B4-BE49-F238E27FC236}">
                <a16:creationId xmlns:a16="http://schemas.microsoft.com/office/drawing/2014/main" id="{35FF0E12-788C-44BC-9613-BE5D830526E0}"/>
              </a:ext>
            </a:extLst>
          </p:cNvPr>
          <p:cNvSpPr>
            <a:spLocks noGrp="1"/>
          </p:cNvSpPr>
          <p:nvPr>
            <p:ph type="body" sz="quarter" idx="10"/>
          </p:nvPr>
        </p:nvSpPr>
        <p:spPr>
          <a:xfrm>
            <a:off x="588263" y="1136420"/>
            <a:ext cx="11018520" cy="5515356"/>
          </a:xfrm>
        </p:spPr>
        <p:txBody>
          <a:bodyPr/>
          <a:lstStyle/>
          <a:p>
            <a:r>
              <a:rPr lang="en-US" dirty="0"/>
              <a:t>Developers delegate Identity and Access Management to Microsoft Identity</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latin typeface="+mn-lt"/>
                <a:cs typeface="Segoe UI" panose="020B0502040204020203" pitchFamily="34" charset="0"/>
              </a:rPr>
              <a:t>Authenticates</a:t>
            </a:r>
            <a:r>
              <a:rPr lang="en-US" dirty="0"/>
              <a:t> users</a:t>
            </a:r>
          </a:p>
          <a:p>
            <a:r>
              <a:rPr lang="en-US" dirty="0"/>
              <a:t>	</a:t>
            </a:r>
            <a:r>
              <a:rPr lang="en-US" dirty="0" err="1"/>
              <a:t>UserID</a:t>
            </a:r>
            <a:r>
              <a:rPr lang="en-US" dirty="0"/>
              <a:t> and password, MFA, </a:t>
            </a:r>
            <a:r>
              <a:rPr lang="en-US" dirty="0" err="1"/>
              <a:t>Passwordless</a:t>
            </a:r>
            <a:r>
              <a:rPr lang="en-US" dirty="0"/>
              <a:t> </a:t>
            </a:r>
          </a:p>
          <a:p>
            <a:pPr marL="457200" indent="-457200">
              <a:buFont typeface="Arial" panose="020B0604020202020204" pitchFamily="34" charset="0"/>
              <a:buChar char="•"/>
            </a:pPr>
            <a:r>
              <a:rPr lang="en-US" b="1" dirty="0">
                <a:latin typeface="+mn-lt"/>
                <a:cs typeface="Segoe UI" panose="020B0502040204020203" pitchFamily="34" charset="0"/>
              </a:rPr>
              <a:t>Authorizes</a:t>
            </a:r>
            <a:r>
              <a:rPr lang="en-US" dirty="0"/>
              <a:t> applications to access resources</a:t>
            </a:r>
          </a:p>
          <a:p>
            <a:pPr marL="457200" indent="-457200">
              <a:buFont typeface="Arial" panose="020B0604020202020204" pitchFamily="34" charset="0"/>
              <a:buChar char="•"/>
            </a:pPr>
            <a:r>
              <a:rPr lang="en-US" dirty="0"/>
              <a:t>Robust directory data with </a:t>
            </a:r>
            <a:r>
              <a:rPr lang="en-US" b="1" dirty="0">
                <a:latin typeface="+mn-lt"/>
                <a:cs typeface="Segoe UI" panose="020B0502040204020203" pitchFamily="34" charset="0"/>
              </a:rPr>
              <a:t>Microsoft</a:t>
            </a:r>
            <a:r>
              <a:rPr lang="en-US" b="1" dirty="0"/>
              <a:t> </a:t>
            </a:r>
            <a:r>
              <a:rPr lang="en-US" b="1" dirty="0">
                <a:latin typeface="+mn-lt"/>
                <a:cs typeface="Segoe UI" panose="020B0502040204020203" pitchFamily="34" charset="0"/>
              </a:rPr>
              <a:t>Graph</a:t>
            </a:r>
          </a:p>
          <a:p>
            <a:r>
              <a:rPr lang="en-US" dirty="0"/>
              <a:t>	Access to the data that drives productivity across Microsoft 365</a:t>
            </a:r>
          </a:p>
          <a:p>
            <a:pPr marL="457200" indent="-457200">
              <a:buFont typeface="Arial" panose="020B0604020202020204" pitchFamily="34" charset="0"/>
              <a:buChar char="•"/>
            </a:pPr>
            <a:r>
              <a:rPr lang="en-US" dirty="0"/>
              <a:t>For ISVs</a:t>
            </a:r>
          </a:p>
          <a:p>
            <a:pPr lvl="1"/>
            <a:r>
              <a:rPr lang="en-US" sz="2800" dirty="0">
                <a:cs typeface="Segoe UI" panose="020B0502040204020203" pitchFamily="34" charset="0"/>
              </a:rPr>
              <a:t>	</a:t>
            </a:r>
            <a:r>
              <a:rPr lang="en-US" sz="2800" b="1" dirty="0">
                <a:cs typeface="Segoe UI" panose="020B0502040204020203" pitchFamily="34" charset="0"/>
              </a:rPr>
              <a:t>Provision</a:t>
            </a:r>
            <a:r>
              <a:rPr lang="en-US" sz="2800" dirty="0">
                <a:cs typeface="Segoe UI" panose="020B0502040204020203" pitchFamily="34" charset="0"/>
              </a:rPr>
              <a:t> users to the app</a:t>
            </a:r>
          </a:p>
          <a:p>
            <a:r>
              <a:rPr lang="en-US" dirty="0"/>
              <a:t>	Verifies </a:t>
            </a:r>
            <a:r>
              <a:rPr lang="en-US" b="1" dirty="0">
                <a:latin typeface="+mn-lt"/>
                <a:cs typeface="Segoe UI" panose="020B0502040204020203" pitchFamily="34" charset="0"/>
              </a:rPr>
              <a:t>app publishers</a:t>
            </a:r>
          </a:p>
        </p:txBody>
      </p:sp>
    </p:spTree>
    <p:extLst>
      <p:ext uri="{BB962C8B-B14F-4D97-AF65-F5344CB8AC3E}">
        <p14:creationId xmlns:p14="http://schemas.microsoft.com/office/powerpoint/2010/main" val="33864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80C7323-25A6-4435-8603-BFA16BACB97A}"/>
              </a:ext>
            </a:extLst>
          </p:cNvPr>
          <p:cNvGrpSpPr/>
          <p:nvPr/>
        </p:nvGrpSpPr>
        <p:grpSpPr>
          <a:xfrm flipH="1">
            <a:off x="6004670" y="5901503"/>
            <a:ext cx="2854497" cy="333139"/>
            <a:chOff x="3355655" y="5890375"/>
            <a:chExt cx="2854902" cy="333186"/>
          </a:xfrm>
        </p:grpSpPr>
        <p:cxnSp>
          <p:nvCxnSpPr>
            <p:cNvPr id="75" name="Straight Arrow Connector 74">
              <a:extLst>
                <a:ext uri="{FF2B5EF4-FFF2-40B4-BE49-F238E27FC236}">
                  <a16:creationId xmlns:a16="http://schemas.microsoft.com/office/drawing/2014/main" id="{926C1EA0-E552-4F83-95A0-BD27D8968801}"/>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C975A90A-A229-44A3-91E7-369960E33736}"/>
              </a:ext>
            </a:extLst>
          </p:cNvPr>
          <p:cNvSpPr/>
          <p:nvPr/>
        </p:nvSpPr>
        <p:spPr>
          <a:xfrm>
            <a:off x="4855804" y="5215569"/>
            <a:ext cx="2501330"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intelligence</a:t>
            </a:r>
          </a:p>
        </p:txBody>
      </p:sp>
      <p:cxnSp>
        <p:nvCxnSpPr>
          <p:cNvPr id="7" name="Straight Connector 6">
            <a:extLst>
              <a:ext uri="{FF2B5EF4-FFF2-40B4-BE49-F238E27FC236}">
                <a16:creationId xmlns:a16="http://schemas.microsoft.com/office/drawing/2014/main" id="{DBE6B8AD-FB1F-4007-81ED-A84FA0BC569C}"/>
              </a:ext>
            </a:extLst>
          </p:cNvPr>
          <p:cNvCxnSpPr>
            <a:cxnSpLocks/>
          </p:cNvCxnSpPr>
          <p:nvPr/>
        </p:nvCxnSpPr>
        <p:spPr>
          <a:xfrm>
            <a:off x="6106466" y="2524404"/>
            <a:ext cx="0" cy="235300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E26FD2-76FE-46AD-BEF7-02BD29A7C315}"/>
              </a:ext>
            </a:extLst>
          </p:cNvPr>
          <p:cNvSpPr/>
          <p:nvPr/>
        </p:nvSpPr>
        <p:spPr>
          <a:xfrm>
            <a:off x="5025039" y="1946114"/>
            <a:ext cx="2162859" cy="264935"/>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Organization policy</a:t>
            </a:r>
          </a:p>
        </p:txBody>
      </p:sp>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a:off x="7492266" y="1482956"/>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6954682" y="3657919"/>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FCA60F4-24A6-45BA-84F1-246FD2DB6DCC}"/>
              </a:ext>
            </a:extLst>
          </p:cNvPr>
          <p:cNvGrpSpPr/>
          <p:nvPr/>
        </p:nvGrpSpPr>
        <p:grpSpPr>
          <a:xfrm>
            <a:off x="2117333" y="4732419"/>
            <a:ext cx="880995" cy="880995"/>
            <a:chOff x="3532169" y="4490816"/>
            <a:chExt cx="1002445" cy="1002445"/>
          </a:xfrm>
        </p:grpSpPr>
        <p:sp>
          <p:nvSpPr>
            <p:cNvPr id="95" name="Oval 94">
              <a:extLst>
                <a:ext uri="{FF2B5EF4-FFF2-40B4-BE49-F238E27FC236}">
                  <a16:creationId xmlns:a16="http://schemas.microsoft.com/office/drawing/2014/main" id="{6E6565B2-F99A-4129-BAF1-8BB14F14DBC5}"/>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97" name="Group 96">
              <a:extLst>
                <a:ext uri="{FF2B5EF4-FFF2-40B4-BE49-F238E27FC236}">
                  <a16:creationId xmlns:a16="http://schemas.microsoft.com/office/drawing/2014/main" id="{AB0184CD-D8DF-4EF1-A23B-3CFD89A49945}"/>
                </a:ext>
              </a:extLst>
            </p:cNvPr>
            <p:cNvGrpSpPr/>
            <p:nvPr/>
          </p:nvGrpSpPr>
          <p:grpSpPr>
            <a:xfrm>
              <a:off x="3771744" y="4746658"/>
              <a:ext cx="515362" cy="437280"/>
              <a:chOff x="1350170" y="3241579"/>
              <a:chExt cx="493032" cy="418332"/>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sp>
            <p:nvSpPr>
              <p:cNvPr id="104" name="Freeform 18">
                <a:extLst>
                  <a:ext uri="{FF2B5EF4-FFF2-40B4-BE49-F238E27FC236}">
                    <a16:creationId xmlns:a16="http://schemas.microsoft.com/office/drawing/2014/main" id="{CB232CC4-3400-46FF-AF80-0E3240486B63}"/>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EFC465B3-450D-4470-9876-042EBCE14225}"/>
              </a:ext>
            </a:extLst>
          </p:cNvPr>
          <p:cNvGrpSpPr/>
          <p:nvPr/>
        </p:nvGrpSpPr>
        <p:grpSpPr>
          <a:xfrm>
            <a:off x="2117333" y="1788401"/>
            <a:ext cx="880995" cy="880995"/>
            <a:chOff x="3532169" y="1564391"/>
            <a:chExt cx="1002445" cy="1002445"/>
          </a:xfrm>
        </p:grpSpPr>
        <p:sp>
          <p:nvSpPr>
            <p:cNvPr id="125" name="Oval 124">
              <a:extLst>
                <a:ext uri="{FF2B5EF4-FFF2-40B4-BE49-F238E27FC236}">
                  <a16:creationId xmlns:a16="http://schemas.microsoft.com/office/drawing/2014/main" id="{ACFE9C85-6D86-4E64-8B9C-8F59A1D5B36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26" name="Freeform 11">
              <a:extLst>
                <a:ext uri="{FF2B5EF4-FFF2-40B4-BE49-F238E27FC236}">
                  <a16:creationId xmlns:a16="http://schemas.microsoft.com/office/drawing/2014/main" id="{BB87FB12-C642-4E2F-8377-70FDFF7D567B}"/>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69DE66D6-E90E-4FE1-B353-471B180D195E}"/>
              </a:ext>
            </a:extLst>
          </p:cNvPr>
          <p:cNvGrpSpPr/>
          <p:nvPr/>
        </p:nvGrpSpPr>
        <p:grpSpPr>
          <a:xfrm>
            <a:off x="9214608" y="3996415"/>
            <a:ext cx="880995" cy="880995"/>
            <a:chOff x="8046234" y="3992399"/>
            <a:chExt cx="1002445" cy="1002445"/>
          </a:xfrm>
        </p:grpSpPr>
        <p:sp>
          <p:nvSpPr>
            <p:cNvPr id="128" name="Oval 127">
              <a:extLst>
                <a:ext uri="{FF2B5EF4-FFF2-40B4-BE49-F238E27FC236}">
                  <a16:creationId xmlns:a16="http://schemas.microsoft.com/office/drawing/2014/main" id="{C6F0DB12-DB7E-4DBB-A506-2894110C329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29" name="Group 4">
              <a:extLst>
                <a:ext uri="{FF2B5EF4-FFF2-40B4-BE49-F238E27FC236}">
                  <a16:creationId xmlns:a16="http://schemas.microsoft.com/office/drawing/2014/main" id="{808D70AB-22CE-4CF5-BA89-5BBB43D87D68}"/>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30" name="Freeform 5">
                <a:extLst>
                  <a:ext uri="{FF2B5EF4-FFF2-40B4-BE49-F238E27FC236}">
                    <a16:creationId xmlns:a16="http://schemas.microsoft.com/office/drawing/2014/main" id="{4F7E0433-D01F-4658-B393-B7B6716AAF1D}"/>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31" name="Freeform 6">
                <a:extLst>
                  <a:ext uri="{FF2B5EF4-FFF2-40B4-BE49-F238E27FC236}">
                    <a16:creationId xmlns:a16="http://schemas.microsoft.com/office/drawing/2014/main" id="{EBA08778-CAC4-4788-B673-D0D7F27BB361}"/>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32" name="Freeform 7">
                <a:extLst>
                  <a:ext uri="{FF2B5EF4-FFF2-40B4-BE49-F238E27FC236}">
                    <a16:creationId xmlns:a16="http://schemas.microsoft.com/office/drawing/2014/main" id="{8CC77FFA-B030-418A-A356-B557F1BE845C}"/>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33" name="Freeform 8">
                <a:extLst>
                  <a:ext uri="{FF2B5EF4-FFF2-40B4-BE49-F238E27FC236}">
                    <a16:creationId xmlns:a16="http://schemas.microsoft.com/office/drawing/2014/main" id="{1A1A721B-8258-4FDF-9E5C-D01B5FAC07AF}"/>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135" name="Oval 134">
            <a:extLst>
              <a:ext uri="{FF2B5EF4-FFF2-40B4-BE49-F238E27FC236}">
                <a16:creationId xmlns:a16="http://schemas.microsoft.com/office/drawing/2014/main" id="{AB12647B-ED41-4E17-B7AF-7A8159494779}"/>
              </a:ext>
            </a:extLst>
          </p:cNvPr>
          <p:cNvSpPr/>
          <p:nvPr/>
        </p:nvSpPr>
        <p:spPr bwMode="auto">
          <a:xfrm>
            <a:off x="9214608" y="5468423"/>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37" name="Rectangle 136">
            <a:extLst>
              <a:ext uri="{FF2B5EF4-FFF2-40B4-BE49-F238E27FC236}">
                <a16:creationId xmlns:a16="http://schemas.microsoft.com/office/drawing/2014/main" id="{A3C2505C-94AF-454A-BC83-40BB34F9401E}"/>
              </a:ext>
            </a:extLst>
          </p:cNvPr>
          <p:cNvSpPr/>
          <p:nvPr/>
        </p:nvSpPr>
        <p:spPr>
          <a:xfrm>
            <a:off x="1038155" y="2075053"/>
            <a:ext cx="957042" cy="311985"/>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38" name="Rectangle 137">
            <a:extLst>
              <a:ext uri="{FF2B5EF4-FFF2-40B4-BE49-F238E27FC236}">
                <a16:creationId xmlns:a16="http://schemas.microsoft.com/office/drawing/2014/main" id="{2BF8613E-ED97-4BCB-9E15-EAB1BF0767A8}"/>
              </a:ext>
            </a:extLst>
          </p:cNvPr>
          <p:cNvSpPr/>
          <p:nvPr/>
        </p:nvSpPr>
        <p:spPr>
          <a:xfrm>
            <a:off x="572811" y="4953996"/>
            <a:ext cx="1406152" cy="531737"/>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40" name="Rectangle 139">
            <a:extLst>
              <a:ext uri="{FF2B5EF4-FFF2-40B4-BE49-F238E27FC236}">
                <a16:creationId xmlns:a16="http://schemas.microsoft.com/office/drawing/2014/main" id="{ED0C027E-3541-4389-9609-D866D3E0C9C9}"/>
              </a:ext>
            </a:extLst>
          </p:cNvPr>
          <p:cNvSpPr/>
          <p:nvPr/>
        </p:nvSpPr>
        <p:spPr>
          <a:xfrm>
            <a:off x="10190431" y="4283068"/>
            <a:ext cx="1287532"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41" name="Rectangle 140">
            <a:extLst>
              <a:ext uri="{FF2B5EF4-FFF2-40B4-BE49-F238E27FC236}">
                <a16:creationId xmlns:a16="http://schemas.microsoft.com/office/drawing/2014/main" id="{529FF325-A3CD-4F71-9A6B-5F3355CC488A}"/>
              </a:ext>
            </a:extLst>
          </p:cNvPr>
          <p:cNvSpPr/>
          <p:nvPr/>
        </p:nvSpPr>
        <p:spPr>
          <a:xfrm>
            <a:off x="10190434" y="5755076"/>
            <a:ext cx="898645" cy="311985"/>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7491884" y="5177334"/>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998327" y="2228899"/>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4057459" y="2237797"/>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F339B8-2BCC-487B-9B2C-7AFCB9FE84A5}"/>
              </a:ext>
            </a:extLst>
          </p:cNvPr>
          <p:cNvSpPr txBox="1"/>
          <p:nvPr/>
        </p:nvSpPr>
        <p:spPr>
          <a:xfrm>
            <a:off x="7860578" y="4877409"/>
            <a:ext cx="981382" cy="606148"/>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Threat </a:t>
            </a:r>
            <a:b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b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protection</a:t>
            </a:r>
          </a:p>
        </p:txBody>
      </p:sp>
      <p:sp>
        <p:nvSpPr>
          <p:cNvPr id="69" name="TextBox 68">
            <a:extLst>
              <a:ext uri="{FF2B5EF4-FFF2-40B4-BE49-F238E27FC236}">
                <a16:creationId xmlns:a16="http://schemas.microsoft.com/office/drawing/2014/main" id="{BCA70507-56E5-455F-B881-13BEF547B3BF}"/>
              </a:ext>
            </a:extLst>
          </p:cNvPr>
          <p:cNvSpPr txBox="1"/>
          <p:nvPr/>
        </p:nvSpPr>
        <p:spPr>
          <a:xfrm>
            <a:off x="3419096" y="2382743"/>
            <a:ext cx="1260672" cy="495380"/>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Multi-factor authentication</a:t>
            </a:r>
          </a:p>
        </p:txBody>
      </p:sp>
      <p:sp>
        <p:nvSpPr>
          <p:cNvPr id="71" name="TextBox 70">
            <a:extLst>
              <a:ext uri="{FF2B5EF4-FFF2-40B4-BE49-F238E27FC236}">
                <a16:creationId xmlns:a16="http://schemas.microsoft.com/office/drawing/2014/main" id="{D35F4CE5-483C-48CE-B4C2-30C50102B069}"/>
              </a:ext>
            </a:extLst>
          </p:cNvPr>
          <p:cNvSpPr txBox="1"/>
          <p:nvPr/>
        </p:nvSpPr>
        <p:spPr>
          <a:xfrm>
            <a:off x="3419096" y="2999264"/>
            <a:ext cx="1260672" cy="336985"/>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User/session risk</a:t>
            </a:r>
          </a:p>
        </p:txBody>
      </p: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7500372" y="297422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2DA253-F10D-4E1C-9823-C2203BB1F739}"/>
              </a:ext>
            </a:extLst>
          </p:cNvPr>
          <p:cNvCxnSpPr>
            <a:cxnSpLocks/>
          </p:cNvCxnSpPr>
          <p:nvPr/>
        </p:nvCxnSpPr>
        <p:spPr>
          <a:xfrm flipH="1">
            <a:off x="4037402" y="4031406"/>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91A25C-75FA-465E-A364-1BA7C39579B8}"/>
              </a:ext>
            </a:extLst>
          </p:cNvPr>
          <p:cNvCxnSpPr>
            <a:cxnSpLocks/>
          </p:cNvCxnSpPr>
          <p:nvPr/>
        </p:nvCxnSpPr>
        <p:spPr>
          <a:xfrm>
            <a:off x="4054593" y="4036614"/>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flipV="1">
            <a:off x="2990299" y="5179578"/>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1EA03EE-3BDE-47DF-BB8B-23A87AE3632B}"/>
              </a:ext>
            </a:extLst>
          </p:cNvPr>
          <p:cNvGrpSpPr/>
          <p:nvPr/>
        </p:nvGrpSpPr>
        <p:grpSpPr>
          <a:xfrm>
            <a:off x="9214608" y="2524405"/>
            <a:ext cx="880995" cy="880995"/>
            <a:chOff x="8046234" y="2294010"/>
            <a:chExt cx="1002445" cy="1002445"/>
          </a:xfrm>
        </p:grpSpPr>
        <p:sp>
          <p:nvSpPr>
            <p:cNvPr id="111" name="Oval 110">
              <a:extLst>
                <a:ext uri="{FF2B5EF4-FFF2-40B4-BE49-F238E27FC236}">
                  <a16:creationId xmlns:a16="http://schemas.microsoft.com/office/drawing/2014/main" id="{28B4A716-68F2-4C96-BDC9-E5AA38FBE234}"/>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12" name="Group 111">
              <a:extLst>
                <a:ext uri="{FF2B5EF4-FFF2-40B4-BE49-F238E27FC236}">
                  <a16:creationId xmlns:a16="http://schemas.microsoft.com/office/drawing/2014/main" id="{C5C4E3BF-51B4-42DF-9388-A42B45B01C8C}"/>
                </a:ext>
              </a:extLst>
            </p:cNvPr>
            <p:cNvGrpSpPr/>
            <p:nvPr/>
          </p:nvGrpSpPr>
          <p:grpSpPr>
            <a:xfrm>
              <a:off x="8340067" y="2626254"/>
              <a:ext cx="414778" cy="337787"/>
              <a:chOff x="19906669" y="4851200"/>
              <a:chExt cx="362764" cy="295432"/>
            </a:xfrm>
          </p:grpSpPr>
          <p:sp>
            <p:nvSpPr>
              <p:cNvPr id="113" name="Freeform 161">
                <a:extLst>
                  <a:ext uri="{FF2B5EF4-FFF2-40B4-BE49-F238E27FC236}">
                    <a16:creationId xmlns:a16="http://schemas.microsoft.com/office/drawing/2014/main" id="{A49141BB-66FB-481D-85AF-6436F0388E1C}"/>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63">
                <a:extLst>
                  <a:ext uri="{FF2B5EF4-FFF2-40B4-BE49-F238E27FC236}">
                    <a16:creationId xmlns:a16="http://schemas.microsoft.com/office/drawing/2014/main" id="{25FC0283-AE4E-4ABC-B0F1-E331CC318058}"/>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20AA4C84-61A6-4596-B6EA-2D9535F0A42C}"/>
              </a:ext>
            </a:extLst>
          </p:cNvPr>
          <p:cNvGrpSpPr/>
          <p:nvPr/>
        </p:nvGrpSpPr>
        <p:grpSpPr>
          <a:xfrm>
            <a:off x="9214608" y="1052395"/>
            <a:ext cx="880995" cy="880995"/>
            <a:chOff x="7017394" y="966860"/>
            <a:chExt cx="1002445" cy="1002445"/>
          </a:xfrm>
        </p:grpSpPr>
        <p:sp>
          <p:nvSpPr>
            <p:cNvPr id="119" name="Oval 118">
              <a:extLst>
                <a:ext uri="{FF2B5EF4-FFF2-40B4-BE49-F238E27FC236}">
                  <a16:creationId xmlns:a16="http://schemas.microsoft.com/office/drawing/2014/main" id="{643658B0-3F90-4274-834A-ACACF32176B6}"/>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20" name="Graphic 119">
              <a:extLst>
                <a:ext uri="{FF2B5EF4-FFF2-40B4-BE49-F238E27FC236}">
                  <a16:creationId xmlns:a16="http://schemas.microsoft.com/office/drawing/2014/main" id="{CE14D9A2-798F-42DB-89B6-1EAF4F22B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9" name="Rectangle 138">
            <a:extLst>
              <a:ext uri="{FF2B5EF4-FFF2-40B4-BE49-F238E27FC236}">
                <a16:creationId xmlns:a16="http://schemas.microsoft.com/office/drawing/2014/main" id="{071D36B0-C102-455C-8837-5B184CF87D28}"/>
              </a:ext>
            </a:extLst>
          </p:cNvPr>
          <p:cNvSpPr/>
          <p:nvPr/>
        </p:nvSpPr>
        <p:spPr>
          <a:xfrm>
            <a:off x="10190433" y="1339049"/>
            <a:ext cx="562975" cy="307777"/>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42" name="Rectangle 141">
            <a:extLst>
              <a:ext uri="{FF2B5EF4-FFF2-40B4-BE49-F238E27FC236}">
                <a16:creationId xmlns:a16="http://schemas.microsoft.com/office/drawing/2014/main" id="{286BCF1B-34D5-4F24-A7FD-D7876FD6A1B2}"/>
              </a:ext>
            </a:extLst>
          </p:cNvPr>
          <p:cNvSpPr/>
          <p:nvPr/>
        </p:nvSpPr>
        <p:spPr>
          <a:xfrm>
            <a:off x="10190432" y="2811059"/>
            <a:ext cx="607687" cy="311985"/>
          </a:xfrm>
          <a:prstGeom prst="rect">
            <a:avLst/>
          </a:prstGeom>
        </p:spPr>
        <p:txBody>
          <a:bodyPr wrap="none">
            <a:sp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7500370" y="147163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8EB3D4-1903-4DCE-A8D7-CF22B95F7FCD}"/>
              </a:ext>
            </a:extLst>
          </p:cNvPr>
          <p:cNvSpPr txBox="1"/>
          <p:nvPr/>
        </p:nvSpPr>
        <p:spPr>
          <a:xfrm>
            <a:off x="7760660" y="1223380"/>
            <a:ext cx="1183054" cy="606148"/>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4057460" y="3672851"/>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2864887-BC53-4EB2-B6A5-64CC690EB5F1}"/>
              </a:ext>
            </a:extLst>
          </p:cNvPr>
          <p:cNvSpPr txBox="1"/>
          <p:nvPr/>
        </p:nvSpPr>
        <p:spPr>
          <a:xfrm>
            <a:off x="3338871" y="4218330"/>
            <a:ext cx="1424032" cy="336963"/>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risk state</a:t>
            </a:r>
          </a:p>
        </p:txBody>
      </p:sp>
      <p:sp>
        <p:nvSpPr>
          <p:cNvPr id="64" name="TextBox 63">
            <a:extLst>
              <a:ext uri="{FF2B5EF4-FFF2-40B4-BE49-F238E27FC236}">
                <a16:creationId xmlns:a16="http://schemas.microsoft.com/office/drawing/2014/main" id="{0DB92ECF-1555-492A-BE79-1BC97D46DD0E}"/>
              </a:ext>
            </a:extLst>
          </p:cNvPr>
          <p:cNvSpPr txBox="1"/>
          <p:nvPr/>
        </p:nvSpPr>
        <p:spPr>
          <a:xfrm>
            <a:off x="3258097" y="4678336"/>
            <a:ext cx="1585579" cy="336963"/>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Device inventory</a:t>
            </a:r>
          </a:p>
        </p:txBody>
      </p:sp>
      <p:sp>
        <p:nvSpPr>
          <p:cNvPr id="65" name="TextBox 64">
            <a:extLst>
              <a:ext uri="{FF2B5EF4-FFF2-40B4-BE49-F238E27FC236}">
                <a16:creationId xmlns:a16="http://schemas.microsoft.com/office/drawing/2014/main" id="{54FDE22B-386D-48E0-93EB-B6430F1FA50C}"/>
              </a:ext>
            </a:extLst>
          </p:cNvPr>
          <p:cNvSpPr txBox="1"/>
          <p:nvPr/>
        </p:nvSpPr>
        <p:spPr>
          <a:xfrm>
            <a:off x="7905383" y="2674728"/>
            <a:ext cx="884135" cy="609424"/>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Adaptive access</a:t>
            </a:r>
          </a:p>
        </p:txBody>
      </p:sp>
      <p:sp>
        <p:nvSpPr>
          <p:cNvPr id="67" name="TextBox 66">
            <a:extLst>
              <a:ext uri="{FF2B5EF4-FFF2-40B4-BE49-F238E27FC236}">
                <a16:creationId xmlns:a16="http://schemas.microsoft.com/office/drawing/2014/main" id="{A4A676CB-2BEA-4562-B367-BCC4A2FB8678}"/>
              </a:ext>
            </a:extLst>
          </p:cNvPr>
          <p:cNvSpPr txBox="1"/>
          <p:nvPr/>
        </p:nvSpPr>
        <p:spPr>
          <a:xfrm>
            <a:off x="6823125" y="4120213"/>
            <a:ext cx="1370966" cy="594049"/>
          </a:xfrm>
          <a:prstGeom prst="rect">
            <a:avLst/>
          </a:prstGeom>
          <a:solidFill>
            <a:schemeClr val="bg1"/>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Access and runtime control</a:t>
            </a:r>
            <a:endParaRPr kumimoji="0" lang="en-US" sz="1729" b="0" i="0" u="none" strike="noStrike" kern="1200" cap="none" spc="0" normalizeH="0" baseline="0" noProof="0">
              <a:ln>
                <a:noFill/>
              </a:ln>
              <a:solidFill>
                <a:srgbClr val="333333"/>
              </a:solidFill>
              <a:effectLst/>
              <a:uLnTx/>
              <a:uFillTx/>
              <a:latin typeface="Segoe Pro Display"/>
              <a:ea typeface="+mn-ea"/>
              <a:cs typeface="+mn-cs"/>
            </a:endParaRPr>
          </a:p>
        </p:txBody>
      </p:sp>
      <p:grpSp>
        <p:nvGrpSpPr>
          <p:cNvPr id="82" name="Group 81">
            <a:extLst>
              <a:ext uri="{FF2B5EF4-FFF2-40B4-BE49-F238E27FC236}">
                <a16:creationId xmlns:a16="http://schemas.microsoft.com/office/drawing/2014/main" id="{C27A27B3-CD8B-4098-9D53-9FA6FB739BF0}"/>
              </a:ext>
            </a:extLst>
          </p:cNvPr>
          <p:cNvGrpSpPr/>
          <p:nvPr/>
        </p:nvGrpSpPr>
        <p:grpSpPr>
          <a:xfrm>
            <a:off x="5116593" y="2748337"/>
            <a:ext cx="1979750" cy="1905137"/>
            <a:chOff x="6252798" y="2498464"/>
            <a:chExt cx="1980312" cy="1905677"/>
          </a:xfrm>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252798" y="2923296"/>
              <a:ext cx="1980312" cy="1017089"/>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Security policy </a:t>
              </a:r>
              <a:b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enforcement</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Real-time </a:t>
              </a:r>
              <a:b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evaluation</a:t>
              </a:r>
            </a:p>
          </p:txBody>
        </p:sp>
      </p:grpSp>
      <p:grpSp>
        <p:nvGrpSpPr>
          <p:cNvPr id="11" name="Group 10">
            <a:extLst>
              <a:ext uri="{FF2B5EF4-FFF2-40B4-BE49-F238E27FC236}">
                <a16:creationId xmlns:a16="http://schemas.microsoft.com/office/drawing/2014/main" id="{B1D1F301-C44F-4C31-B769-5FE767F58EAD}"/>
              </a:ext>
            </a:extLst>
          </p:cNvPr>
          <p:cNvGrpSpPr/>
          <p:nvPr/>
        </p:nvGrpSpPr>
        <p:grpSpPr>
          <a:xfrm>
            <a:off x="3387569" y="5902637"/>
            <a:ext cx="2854497" cy="333139"/>
            <a:chOff x="3355655" y="5890375"/>
            <a:chExt cx="2854902" cy="333186"/>
          </a:xfrm>
        </p:grpSpPr>
        <p:cxnSp>
          <p:nvCxnSpPr>
            <p:cNvPr id="3" name="Straight Arrow Connector 2">
              <a:extLst>
                <a:ext uri="{FF2B5EF4-FFF2-40B4-BE49-F238E27FC236}">
                  <a16:creationId xmlns:a16="http://schemas.microsoft.com/office/drawing/2014/main" id="{C4B07F29-235B-47EA-B71F-62093202ED07}"/>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0DF5C2E-21EF-4EAF-8C1C-92A6AB73D44E}"/>
              </a:ext>
            </a:extLst>
          </p:cNvPr>
          <p:cNvSpPr/>
          <p:nvPr/>
        </p:nvSpPr>
        <p:spPr>
          <a:xfrm>
            <a:off x="5230194" y="5769062"/>
            <a:ext cx="1743681" cy="241931"/>
          </a:xfrm>
          <a:prstGeom prst="rect">
            <a:avLst/>
          </a:prstGeom>
          <a:solidFill>
            <a:schemeClr val="bg1"/>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69AED"/>
                </a:solidFill>
                <a:effectLst/>
                <a:uLnTx/>
                <a:uFillTx/>
                <a:latin typeface="Segoe UI Semibold"/>
                <a:ea typeface="+mn-ea"/>
                <a:cs typeface="Segoe UI Semibold"/>
              </a:rPr>
              <a:t>Visibility and Analytics</a:t>
            </a:r>
          </a:p>
        </p:txBody>
      </p:sp>
      <p:sp>
        <p:nvSpPr>
          <p:cNvPr id="9" name="Rectangle 8">
            <a:extLst>
              <a:ext uri="{FF2B5EF4-FFF2-40B4-BE49-F238E27FC236}">
                <a16:creationId xmlns:a16="http://schemas.microsoft.com/office/drawing/2014/main" id="{8B2F1D0F-8F74-482A-879E-B2E851730275}"/>
              </a:ext>
            </a:extLst>
          </p:cNvPr>
          <p:cNvSpPr/>
          <p:nvPr/>
        </p:nvSpPr>
        <p:spPr>
          <a:xfrm>
            <a:off x="5527308" y="6096391"/>
            <a:ext cx="1142063" cy="253542"/>
          </a:xfrm>
          <a:prstGeom prst="rect">
            <a:avLst/>
          </a:prstGeom>
          <a:solidFill>
            <a:schemeClr val="bg1"/>
          </a:solidFill>
          <a:ln>
            <a:noFill/>
          </a:ln>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69AED"/>
                </a:solidFill>
                <a:effectLst/>
                <a:uLnTx/>
                <a:uFillTx/>
                <a:latin typeface="Segoe UI Semibold"/>
                <a:ea typeface="+mn-ea"/>
                <a:cs typeface="Segoe UI Semibold"/>
              </a:rPr>
              <a:t>Automation</a:t>
            </a:r>
          </a:p>
        </p:txBody>
      </p:sp>
      <p:sp>
        <p:nvSpPr>
          <p:cNvPr id="6" name="Title 5">
            <a:extLst>
              <a:ext uri="{FF2B5EF4-FFF2-40B4-BE49-F238E27FC236}">
                <a16:creationId xmlns:a16="http://schemas.microsoft.com/office/drawing/2014/main" id="{1EC0EE67-0F00-476A-8098-873FF3F7977D}"/>
              </a:ext>
            </a:extLst>
          </p:cNvPr>
          <p:cNvSpPr>
            <a:spLocks noGrp="1"/>
          </p:cNvSpPr>
          <p:nvPr>
            <p:ph type="title"/>
          </p:nvPr>
        </p:nvSpPr>
        <p:spPr/>
        <p:txBody>
          <a:bodyPr>
            <a:normAutofit/>
          </a:bodyPr>
          <a:lstStyle/>
          <a:p>
            <a:r>
              <a:rPr lang="en-US"/>
              <a:t>Microsoft Zero Trust architecture</a:t>
            </a:r>
          </a:p>
        </p:txBody>
      </p:sp>
      <p:grpSp>
        <p:nvGrpSpPr>
          <p:cNvPr id="2" name="Group 4">
            <a:extLst>
              <a:ext uri="{FF2B5EF4-FFF2-40B4-BE49-F238E27FC236}">
                <a16:creationId xmlns:a16="http://schemas.microsoft.com/office/drawing/2014/main" id="{C9547444-87FA-411D-96C8-4E14937579A1}"/>
              </a:ext>
            </a:extLst>
          </p:cNvPr>
          <p:cNvGrpSpPr>
            <a:grpSpLocks noChangeAspect="1"/>
          </p:cNvGrpSpPr>
          <p:nvPr/>
        </p:nvGrpSpPr>
        <p:grpSpPr bwMode="auto">
          <a:xfrm>
            <a:off x="9452925" y="5707414"/>
            <a:ext cx="403080" cy="403079"/>
            <a:chOff x="6074" y="3667"/>
            <a:chExt cx="259" cy="259"/>
          </a:xfrm>
        </p:grpSpPr>
        <p:sp>
          <p:nvSpPr>
            <p:cNvPr id="4" name="AutoShape 3">
              <a:extLst>
                <a:ext uri="{FF2B5EF4-FFF2-40B4-BE49-F238E27FC236}">
                  <a16:creationId xmlns:a16="http://schemas.microsoft.com/office/drawing/2014/main" id="{07C6E54B-A437-461F-8A4A-DC035CB9B1E1}"/>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2" name="Freeform 5">
              <a:extLst>
                <a:ext uri="{FF2B5EF4-FFF2-40B4-BE49-F238E27FC236}">
                  <a16:creationId xmlns:a16="http://schemas.microsoft.com/office/drawing/2014/main" id="{039EE216-E703-40B9-8DBD-7005F3FB52C8}"/>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3" name="Freeform 6">
              <a:extLst>
                <a:ext uri="{FF2B5EF4-FFF2-40B4-BE49-F238E27FC236}">
                  <a16:creationId xmlns:a16="http://schemas.microsoft.com/office/drawing/2014/main" id="{CDEBCA02-3B54-4F88-B8F4-C1F49CCEAC22}"/>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4" name="Freeform 7">
              <a:extLst>
                <a:ext uri="{FF2B5EF4-FFF2-40B4-BE49-F238E27FC236}">
                  <a16:creationId xmlns:a16="http://schemas.microsoft.com/office/drawing/2014/main" id="{1534CFC2-FC79-4A17-A465-463C06AAA027}"/>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5" name="Freeform 8">
              <a:extLst>
                <a:ext uri="{FF2B5EF4-FFF2-40B4-BE49-F238E27FC236}">
                  <a16:creationId xmlns:a16="http://schemas.microsoft.com/office/drawing/2014/main" id="{1774FBC5-5289-45E8-B903-3CCAA53FDFD8}"/>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6" name="Group 11">
            <a:extLst>
              <a:ext uri="{FF2B5EF4-FFF2-40B4-BE49-F238E27FC236}">
                <a16:creationId xmlns:a16="http://schemas.microsoft.com/office/drawing/2014/main" id="{99B8FDFB-8DC0-49BF-8036-BB94B5F293DB}"/>
              </a:ext>
            </a:extLst>
          </p:cNvPr>
          <p:cNvGrpSpPr>
            <a:grpSpLocks noChangeAspect="1"/>
          </p:cNvGrpSpPr>
          <p:nvPr/>
        </p:nvGrpSpPr>
        <p:grpSpPr bwMode="auto">
          <a:xfrm>
            <a:off x="5954378" y="4927711"/>
            <a:ext cx="305033" cy="303478"/>
            <a:chOff x="3826" y="3166"/>
            <a:chExt cx="196" cy="195"/>
          </a:xfrm>
        </p:grpSpPr>
        <p:sp>
          <p:nvSpPr>
            <p:cNvPr id="18" name="AutoShape 10">
              <a:extLst>
                <a:ext uri="{FF2B5EF4-FFF2-40B4-BE49-F238E27FC236}">
                  <a16:creationId xmlns:a16="http://schemas.microsoft.com/office/drawing/2014/main" id="{4B51CF84-345B-4397-82ED-3DB0DA90DFF8}"/>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9" name="Freeform 12">
              <a:extLst>
                <a:ext uri="{FF2B5EF4-FFF2-40B4-BE49-F238E27FC236}">
                  <a16:creationId xmlns:a16="http://schemas.microsoft.com/office/drawing/2014/main" id="{31D17FDC-5B21-4FEB-AC78-26BC85DA5613}"/>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0" name="Freeform 13">
              <a:extLst>
                <a:ext uri="{FF2B5EF4-FFF2-40B4-BE49-F238E27FC236}">
                  <a16:creationId xmlns:a16="http://schemas.microsoft.com/office/drawing/2014/main" id="{E0CEFDC1-865F-4BFC-BD03-7D64F5B28F97}"/>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 name="Freeform 14">
              <a:extLst>
                <a:ext uri="{FF2B5EF4-FFF2-40B4-BE49-F238E27FC236}">
                  <a16:creationId xmlns:a16="http://schemas.microsoft.com/office/drawing/2014/main" id="{11D3B419-DE2D-42C3-AEE9-FC8C051E3625}"/>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2" name="Freeform 15">
              <a:extLst>
                <a:ext uri="{FF2B5EF4-FFF2-40B4-BE49-F238E27FC236}">
                  <a16:creationId xmlns:a16="http://schemas.microsoft.com/office/drawing/2014/main" id="{13B583D8-15E8-4A73-905F-890E953277F1}"/>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3" name="Freeform 16">
              <a:extLst>
                <a:ext uri="{FF2B5EF4-FFF2-40B4-BE49-F238E27FC236}">
                  <a16:creationId xmlns:a16="http://schemas.microsoft.com/office/drawing/2014/main" id="{7AA94E56-0C39-4D54-B062-E49DE2813610}"/>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4" name="Group 19">
            <a:extLst>
              <a:ext uri="{FF2B5EF4-FFF2-40B4-BE49-F238E27FC236}">
                <a16:creationId xmlns:a16="http://schemas.microsoft.com/office/drawing/2014/main" id="{5711B71D-DFFA-45BA-9FAB-6064F2DD7890}"/>
              </a:ext>
            </a:extLst>
          </p:cNvPr>
          <p:cNvGrpSpPr>
            <a:grpSpLocks noChangeAspect="1"/>
          </p:cNvGrpSpPr>
          <p:nvPr/>
        </p:nvGrpSpPr>
        <p:grpSpPr bwMode="auto">
          <a:xfrm>
            <a:off x="5962160" y="2199530"/>
            <a:ext cx="289471" cy="291026"/>
            <a:chOff x="3831" y="1413"/>
            <a:chExt cx="186" cy="187"/>
          </a:xfrm>
        </p:grpSpPr>
        <p:sp>
          <p:nvSpPr>
            <p:cNvPr id="25" name="AutoShape 18">
              <a:extLst>
                <a:ext uri="{FF2B5EF4-FFF2-40B4-BE49-F238E27FC236}">
                  <a16:creationId xmlns:a16="http://schemas.microsoft.com/office/drawing/2014/main" id="{E5A32B79-E8E4-4E5B-A1C0-115F0A214C54}"/>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6" name="Freeform 20">
              <a:extLst>
                <a:ext uri="{FF2B5EF4-FFF2-40B4-BE49-F238E27FC236}">
                  <a16:creationId xmlns:a16="http://schemas.microsoft.com/office/drawing/2014/main" id="{BF668B5B-B7B8-41F1-B7C3-903589CA8D42}"/>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7" name="Freeform 21">
              <a:extLst>
                <a:ext uri="{FF2B5EF4-FFF2-40B4-BE49-F238E27FC236}">
                  <a16:creationId xmlns:a16="http://schemas.microsoft.com/office/drawing/2014/main" id="{EDE94919-B0B0-4B80-9DC9-683FF6B75113}"/>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8" name="Freeform 22">
              <a:extLst>
                <a:ext uri="{FF2B5EF4-FFF2-40B4-BE49-F238E27FC236}">
                  <a16:creationId xmlns:a16="http://schemas.microsoft.com/office/drawing/2014/main" id="{2DDA8733-CEF7-45EE-B65D-91B1C65AD25D}"/>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9" name="Freeform 23">
              <a:extLst>
                <a:ext uri="{FF2B5EF4-FFF2-40B4-BE49-F238E27FC236}">
                  <a16:creationId xmlns:a16="http://schemas.microsoft.com/office/drawing/2014/main" id="{B05F61FE-7CFB-4017-AA13-027F06832413}"/>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30" name="Freeform 24">
              <a:extLst>
                <a:ext uri="{FF2B5EF4-FFF2-40B4-BE49-F238E27FC236}">
                  <a16:creationId xmlns:a16="http://schemas.microsoft.com/office/drawing/2014/main" id="{B2FE710B-244B-4076-BF5E-BC1EB19680EF}"/>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31" name="Freeform 25">
              <a:extLst>
                <a:ext uri="{FF2B5EF4-FFF2-40B4-BE49-F238E27FC236}">
                  <a16:creationId xmlns:a16="http://schemas.microsoft.com/office/drawing/2014/main" id="{0752E5E8-9A92-490B-B8DD-970F1394EF95}"/>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Tree>
    <p:extLst>
      <p:ext uri="{BB962C8B-B14F-4D97-AF65-F5344CB8AC3E}">
        <p14:creationId xmlns:p14="http://schemas.microsoft.com/office/powerpoint/2010/main" val="102905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a:off x="635070" y="1074162"/>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Azure AD</a:t>
              </a:r>
              <a:b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Conditional Access</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816067" y="1185230"/>
            <a:ext cx="1367274" cy="380104"/>
          </a:xfrm>
          <a:prstGeom prst="rect">
            <a:avLst/>
          </a:prstGeom>
          <a:noFill/>
        </p:spPr>
        <p:txBody>
          <a:bodyPr wrap="square" lIns="0" tIns="0" rIns="0" bIns="0" rtlCol="0" anchor="t">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Endpoint </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Sentinel and</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210199" y="3302150"/>
            <a:ext cx="1396584" cy="570156"/>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Cloud Apps</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5" name="Freeform: Shape 24">
            <a:extLst>
              <a:ext uri="{FF2B5EF4-FFF2-40B4-BE49-F238E27FC236}">
                <a16:creationId xmlns:a16="http://schemas.microsoft.com/office/drawing/2014/main" id="{D624FABB-FAEA-439C-ADD8-FC35347B1985}"/>
              </a:ext>
            </a:extLst>
          </p:cNvPr>
          <p:cNvSpPr/>
          <p:nvPr/>
        </p:nvSpPr>
        <p:spPr bwMode="auto">
          <a:xfrm rot="10800000">
            <a:off x="644628" y="2276125"/>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AF1FCBC7-7DBF-4045-B85F-B7A130D53CF6}"/>
              </a:ext>
            </a:extLst>
          </p:cNvPr>
          <p:cNvSpPr txBox="1"/>
          <p:nvPr/>
        </p:nvSpPr>
        <p:spPr>
          <a:xfrm>
            <a:off x="708626" y="2437403"/>
            <a:ext cx="1770825" cy="5146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Identity</a:t>
            </a:r>
          </a:p>
        </p:txBody>
      </p:sp>
    </p:spTree>
    <p:extLst>
      <p:ext uri="{BB962C8B-B14F-4D97-AF65-F5344CB8AC3E}">
        <p14:creationId xmlns:p14="http://schemas.microsoft.com/office/powerpoint/2010/main" val="383418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a:off x="635070" y="1074162"/>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marL="0" marR="0" lvl="0" indent="0" algn="r"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marL="0" marR="0" lvl="0" indent="0" algn="l" defTabSz="95028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panose="020B0702040204020203" pitchFamily="34" charset="0"/>
                <a:ea typeface="+mn-ea"/>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077"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marL="0" marR="0" lvl="0" indent="0" algn="ctr" defTabSz="95028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Azure AD</a:t>
              </a:r>
              <a:b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br>
              <a:r>
                <a:rPr kumimoji="0" lang="en-US" sz="16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Conditional Access</a:t>
              </a:r>
            </a:p>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marL="0" marR="0" lvl="0" indent="0" algn="ctr" defTabSz="58279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816067" y="1185230"/>
            <a:ext cx="1367274" cy="380104"/>
          </a:xfrm>
          <a:prstGeom prst="rect">
            <a:avLst/>
          </a:prstGeom>
          <a:noFill/>
        </p:spPr>
        <p:txBody>
          <a:bodyPr wrap="square" lIns="0" tIns="0" rIns="0" bIns="0" rtlCol="0" anchor="t">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Endpoint </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marL="0" marR="0" lvl="0" indent="0" algn="ctr" defTabSz="914016" rtl="0" eaLnBrk="1" fontAlgn="auto" latinLnBrk="0" hangingPunct="1">
              <a:lnSpc>
                <a:spcPct val="90000"/>
              </a:lnSpc>
              <a:spcBef>
                <a:spcPts val="0"/>
              </a:spcBef>
              <a:spcAft>
                <a:spcPts val="1200"/>
              </a:spcAft>
              <a:buClrTx/>
              <a:buSzTx/>
              <a:buFontTx/>
              <a:buNone/>
              <a:tabLst/>
              <a:defRPr/>
            </a:pPr>
            <a:r>
              <a:rPr kumimoji="0" lang="en-US" sz="1100" b="0" i="0" u="none" strike="noStrike" kern="1200" cap="none" spc="0" normalizeH="0" baseline="0" noProof="0">
                <a:ln>
                  <a:noFill/>
                </a:ln>
                <a:gradFill>
                  <a:gsLst>
                    <a:gs pos="47000">
                      <a:srgbClr val="282828"/>
                    </a:gs>
                    <a:gs pos="100000">
                      <a:srgbClr val="282828"/>
                    </a:gs>
                  </a:gsLst>
                  <a:lin ang="0" scaled="1"/>
                </a:gradFill>
                <a:effectLst/>
                <a:uLnTx/>
                <a:uFillTx/>
                <a:latin typeface="Segoe UI Semibold"/>
                <a:ea typeface="+mn-ea"/>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err="1">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Sentinel and</a:t>
            </a:r>
            <a:b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210199" y="3302150"/>
            <a:ext cx="1396584" cy="570156"/>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Cloud Apps</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a:ln>
                  <a:noFill/>
                </a:ln>
                <a:solidFill>
                  <a:srgbClr val="269AED"/>
                </a:solidFill>
                <a:effectLst/>
                <a:uLnTx/>
                <a:uFillTx/>
                <a:latin typeface="Segoe UI" panose="020B0502040204020203" pitchFamily="34" charset="0"/>
                <a:ea typeface="+mn-ea"/>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marL="0" marR="0" lvl="0" indent="0" algn="ctr" defTabSz="1242716" rtl="0" eaLnBrk="1" fontAlgn="auto" latinLnBrk="0" hangingPunct="1">
              <a:lnSpc>
                <a:spcPct val="90000"/>
              </a:lnSpc>
              <a:spcBef>
                <a:spcPts val="0"/>
              </a:spcBef>
              <a:spcAft>
                <a:spcPts val="80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5" name="Freeform: Shape 24">
            <a:extLst>
              <a:ext uri="{FF2B5EF4-FFF2-40B4-BE49-F238E27FC236}">
                <a16:creationId xmlns:a16="http://schemas.microsoft.com/office/drawing/2014/main" id="{D624FABB-FAEA-439C-ADD8-FC35347B1985}"/>
              </a:ext>
            </a:extLst>
          </p:cNvPr>
          <p:cNvSpPr/>
          <p:nvPr/>
        </p:nvSpPr>
        <p:spPr bwMode="auto">
          <a:xfrm rot="10800000">
            <a:off x="644628" y="2276125"/>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 name="TextBox 102">
            <a:extLst>
              <a:ext uri="{FF2B5EF4-FFF2-40B4-BE49-F238E27FC236}">
                <a16:creationId xmlns:a16="http://schemas.microsoft.com/office/drawing/2014/main" id="{AF1FCBC7-7DBF-4045-B85F-B7A130D53CF6}"/>
              </a:ext>
            </a:extLst>
          </p:cNvPr>
          <p:cNvSpPr txBox="1"/>
          <p:nvPr/>
        </p:nvSpPr>
        <p:spPr>
          <a:xfrm>
            <a:off x="708626" y="2437403"/>
            <a:ext cx="1770825" cy="5146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40" normalizeH="0" baseline="0" noProof="0" dirty="0">
                <a:ln>
                  <a:noFill/>
                </a:ln>
                <a:solidFill>
                  <a:srgbClr val="269AED"/>
                </a:solidFill>
                <a:effectLst/>
                <a:uLnTx/>
                <a:uFillTx/>
                <a:latin typeface="Segoe UI" panose="020B0502040204020203" pitchFamily="34" charset="0"/>
                <a:ea typeface="+mn-ea"/>
                <a:cs typeface="Segoe UI" panose="020B0502040204020203" pitchFamily="34" charset="0"/>
              </a:rPr>
              <a:t>Microsoft Defender for Identity</a:t>
            </a:r>
          </a:p>
        </p:txBody>
      </p:sp>
      <p:sp>
        <p:nvSpPr>
          <p:cNvPr id="3" name="Rectangle 2">
            <a:extLst>
              <a:ext uri="{FF2B5EF4-FFF2-40B4-BE49-F238E27FC236}">
                <a16:creationId xmlns:a16="http://schemas.microsoft.com/office/drawing/2014/main" id="{9DCBC79C-6E84-43EF-837A-BF18DE636B75}"/>
              </a:ext>
            </a:extLst>
          </p:cNvPr>
          <p:cNvSpPr/>
          <p:nvPr/>
        </p:nvSpPr>
        <p:spPr bwMode="auto">
          <a:xfrm>
            <a:off x="5161519" y="2915404"/>
            <a:ext cx="1893560" cy="1050879"/>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0" name="Rectangle 99">
            <a:extLst>
              <a:ext uri="{FF2B5EF4-FFF2-40B4-BE49-F238E27FC236}">
                <a16:creationId xmlns:a16="http://schemas.microsoft.com/office/drawing/2014/main" id="{638D07EC-83F7-4B04-8F6C-6D38D85AD8BE}"/>
              </a:ext>
            </a:extLst>
          </p:cNvPr>
          <p:cNvSpPr/>
          <p:nvPr/>
        </p:nvSpPr>
        <p:spPr bwMode="auto">
          <a:xfrm>
            <a:off x="3255513" y="2364657"/>
            <a:ext cx="1716650" cy="657810"/>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1" name="Rectangle 100">
            <a:extLst>
              <a:ext uri="{FF2B5EF4-FFF2-40B4-BE49-F238E27FC236}">
                <a16:creationId xmlns:a16="http://schemas.microsoft.com/office/drawing/2014/main" id="{C94AC4FD-589E-4AB0-85D9-26B2F6F34811}"/>
              </a:ext>
            </a:extLst>
          </p:cNvPr>
          <p:cNvSpPr/>
          <p:nvPr/>
        </p:nvSpPr>
        <p:spPr bwMode="auto">
          <a:xfrm>
            <a:off x="3316919" y="4525594"/>
            <a:ext cx="1543937" cy="742209"/>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35364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5.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da7a7ba-bf15-4639-a661-0669663b612b" xsi:nil="true"/>
    <OneNoteFluid_FileOrder xmlns="ae8f9574-0b97-455f-97b1-432909311bcd" xsi:nil="true"/>
    <lcf76f155ced4ddcb4097134ff3c332f xmlns="ae8f9574-0b97-455f-97b1-432909311b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2619C02490044791CBBD3666A5024B" ma:contentTypeVersion="14" ma:contentTypeDescription="Create a new document." ma:contentTypeScope="" ma:versionID="182c93d284ab7d30a5cf8cc2d47a61f2">
  <xsd:schema xmlns:xsd="http://www.w3.org/2001/XMLSchema" xmlns:xs="http://www.w3.org/2001/XMLSchema" xmlns:p="http://schemas.microsoft.com/office/2006/metadata/properties" xmlns:ns1="http://schemas.microsoft.com/sharepoint/v3" xmlns:ns2="ae8f9574-0b97-455f-97b1-432909311bcd" xmlns:ns3="4da7a7ba-bf15-4639-a661-0669663b612b" targetNamespace="http://schemas.microsoft.com/office/2006/metadata/properties" ma:root="true" ma:fieldsID="fd3ca194f5fa75f557266e3f9941378e" ns1:_="" ns2:_="" ns3:_="">
    <xsd:import namespace="http://schemas.microsoft.com/sharepoint/v3"/>
    <xsd:import namespace="ae8f9574-0b97-455f-97b1-432909311bcd"/>
    <xsd:import namespace="4da7a7ba-bf15-4639-a661-0669663b612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OneNoteFluid_FileOrder"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8f9574-0b97-455f-97b1-432909311b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OneNoteFluid_FileOrder" ma:index="16" nillable="true" ma:displayName="OneNoteFluid_FileOrder" ma:internalName="OneNoteFluid_FileOrder">
      <xsd:simpleType>
        <xsd:restriction base="dms:Text">
          <xsd:maxLength value="255"/>
        </xsd:restriction>
      </xsd:simpleType>
    </xsd:element>
    <xsd:element name="MediaServiceDateTaken" ma:index="17" nillable="true" ma:displayName="MediaServiceDateTaken"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a7a7ba-bf15-4639-a661-0669663b612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6fbb387-5b1b-43cf-ac10-0b55339c7c93}" ma:internalName="TaxCatchAll" ma:showField="CatchAllData" ma:web="4da7a7ba-bf15-4639-a661-0669663b61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sharepoint/v3"/>
    <ds:schemaRef ds:uri="dcf5ddc1-fb1d-440f-849a-6450bddbaed7"/>
    <ds:schemaRef ds:uri="http://schemas.microsoft.com/office/2006/documentManagement/types"/>
    <ds:schemaRef ds:uri="http://purl.org/dc/terms/"/>
    <ds:schemaRef ds:uri="http://schemas.microsoft.com/office/2006/metadata/properties"/>
    <ds:schemaRef ds:uri="http://purl.org/dc/dcmitype/"/>
    <ds:schemaRef ds:uri="965de625-df5b-42e9-a277-2113da4f1195"/>
    <ds:schemaRef ds:uri="http://schemas.microsoft.com/office/infopath/2007/PartnerControls"/>
    <ds:schemaRef ds:uri="http://schemas.openxmlformats.org/package/2006/metadata/core-properties"/>
    <ds:schemaRef ds:uri="http://www.w3.org/XML/1998/namespace"/>
    <ds:schemaRef ds:uri="4da7a7ba-bf15-4639-a661-0669663b612b"/>
    <ds:schemaRef ds:uri="ae8f9574-0b97-455f-97b1-432909311bc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A84A3AC-3301-4CF1-8D46-E6F3C2237D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e8f9574-0b97-455f-97b1-432909311bcd"/>
    <ds:schemaRef ds:uri="4da7a7ba-bf15-4639-a661-0669663b61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738</TotalTime>
  <Words>2729</Words>
  <Application>Microsoft Office PowerPoint</Application>
  <PresentationFormat>Widescreen</PresentationFormat>
  <Paragraphs>450</Paragraphs>
  <Slides>36</Slides>
  <Notes>36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Arial</vt:lpstr>
      <vt:lpstr>Calibri</vt:lpstr>
      <vt:lpstr>Consolas</vt:lpstr>
      <vt:lpstr>Georgia</vt:lpstr>
      <vt:lpstr>Segoe Pro Display</vt:lpstr>
      <vt:lpstr>Segoe UI</vt:lpstr>
      <vt:lpstr>Segoe UI Semibold</vt:lpstr>
      <vt:lpstr>Segoe UI Semilight</vt:lpstr>
      <vt:lpstr>Segoe UI VSS (Regular)</vt:lpstr>
      <vt:lpstr>Wingdings</vt:lpstr>
      <vt:lpstr>White Template</vt:lpstr>
      <vt:lpstr>White Template</vt:lpstr>
      <vt:lpstr>Office Theme</vt:lpstr>
      <vt:lpstr>1_White Template</vt:lpstr>
      <vt:lpstr>5-50203_Microsoft_Ignite_Template</vt:lpstr>
      <vt:lpstr>Microsoft Identity &amp; Network Access EMEA Virtual Onsite Enterprise Track </vt:lpstr>
      <vt:lpstr>Microsoft identity platform Overview</vt:lpstr>
      <vt:lpstr>Speaker Bio</vt:lpstr>
      <vt:lpstr>Inclusive Session Guidelines</vt:lpstr>
      <vt:lpstr>Let’s start with some code</vt:lpstr>
      <vt:lpstr>What Microsoft identity platform does for developers</vt:lpstr>
      <vt:lpstr>Microsoft Zero Trust architecture</vt:lpstr>
      <vt:lpstr>Microsoft’s Zero Trust enabling technologies</vt:lpstr>
      <vt:lpstr>Microsoft’s Zero Trust enabling technologies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is automatic user provisioning?</vt:lpstr>
      <vt:lpstr>What is SCIM?</vt:lpstr>
      <vt:lpstr>What we hear from customers</vt:lpstr>
      <vt:lpstr>PowerPoint Presentation</vt:lpstr>
      <vt:lpstr>PowerPoint Presentation</vt:lpstr>
      <vt:lpstr>PowerPoint Presentation</vt:lpstr>
      <vt:lpstr>Azure AD for partners and customers</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Registering the app is not enough</vt:lpstr>
      <vt:lpstr>“Accounts in any organizational directory”</vt:lpstr>
      <vt:lpstr>“Accounts in any organizational directory”</vt:lpstr>
      <vt:lpstr>Multitenant App vs External Identities (aka B2B)  </vt:lpstr>
      <vt:lpstr>Multitenant App vs External Identities (aka B2B)</vt:lpstr>
      <vt:lpstr>Demo Application registration</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Japan Microsoft Identity  Virtual Onsite</dc:title>
  <dc:creator>Allison Jared</dc:creator>
  <cp:lastModifiedBy>Kyle Marsh (HE/HIM)</cp:lastModifiedBy>
  <cp:revision>91</cp:revision>
  <dcterms:created xsi:type="dcterms:W3CDTF">2020-06-22T17:51:27Z</dcterms:created>
  <dcterms:modified xsi:type="dcterms:W3CDTF">2022-10-31T23:29:53Z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2020-06-22T17:54:58Z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09c35a44-9e07-4476-a0bd-1b826292e344</vt:lpwstr>
  </property>
  <property fmtid="{D5CDD505-2E9C-101B-9397-08002B2CF9AE}" pid="8" name="MSIP_Label_f42aa342-8706-4288-bd11-ebb85995028c_ContentBits">
    <vt:lpwstr>0</vt:lpwstr>
  </property>
  <property fmtid="{D5CDD505-2E9C-101B-9397-08002B2CF9AE}" pid="9" name="ContentTypeId">
    <vt:lpwstr>0x010100A62619C02490044791CBBD3666A5024B</vt:lpwstr>
  </property>
</Properties>
</file>